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67" r:id="rId2"/>
    <p:sldMasterId id="2147483682" r:id="rId3"/>
    <p:sldMasterId id="2147483698" r:id="rId4"/>
  </p:sldMasterIdLst>
  <p:notesMasterIdLst>
    <p:notesMasterId r:id="rId56"/>
  </p:notesMasterIdLst>
  <p:sldIdLst>
    <p:sldId id="1098" r:id="rId5"/>
    <p:sldId id="995" r:id="rId6"/>
    <p:sldId id="1063" r:id="rId7"/>
    <p:sldId id="1095" r:id="rId8"/>
    <p:sldId id="1067" r:id="rId9"/>
    <p:sldId id="1127" r:id="rId10"/>
    <p:sldId id="978" r:id="rId11"/>
    <p:sldId id="979" r:id="rId12"/>
    <p:sldId id="774" r:id="rId13"/>
    <p:sldId id="902" r:id="rId14"/>
    <p:sldId id="1138" r:id="rId15"/>
    <p:sldId id="1030" r:id="rId16"/>
    <p:sldId id="1136" r:id="rId17"/>
    <p:sldId id="1139" r:id="rId18"/>
    <p:sldId id="1140" r:id="rId19"/>
    <p:sldId id="1135" r:id="rId20"/>
    <p:sldId id="1124" r:id="rId21"/>
    <p:sldId id="1141" r:id="rId22"/>
    <p:sldId id="1119" r:id="rId23"/>
    <p:sldId id="1091" r:id="rId24"/>
    <p:sldId id="1116" r:id="rId25"/>
    <p:sldId id="1130" r:id="rId26"/>
    <p:sldId id="1099" r:id="rId27"/>
    <p:sldId id="1100" r:id="rId28"/>
    <p:sldId id="1103" r:id="rId29"/>
    <p:sldId id="1105" r:id="rId30"/>
    <p:sldId id="1106" r:id="rId31"/>
    <p:sldId id="1107" r:id="rId32"/>
    <p:sldId id="1108" r:id="rId33"/>
    <p:sldId id="1109" r:id="rId34"/>
    <p:sldId id="1144" r:id="rId35"/>
    <p:sldId id="1145" r:id="rId36"/>
    <p:sldId id="921" r:id="rId37"/>
    <p:sldId id="858" r:id="rId38"/>
    <p:sldId id="1000" r:id="rId39"/>
    <p:sldId id="1111" r:id="rId40"/>
    <p:sldId id="1113" r:id="rId41"/>
    <p:sldId id="1114" r:id="rId42"/>
    <p:sldId id="1112" r:id="rId43"/>
    <p:sldId id="1101" r:id="rId44"/>
    <p:sldId id="1013" r:id="rId45"/>
    <p:sldId id="1142" r:id="rId46"/>
    <p:sldId id="1120" r:id="rId47"/>
    <p:sldId id="1133" r:id="rId48"/>
    <p:sldId id="1089" r:id="rId49"/>
    <p:sldId id="1121" r:id="rId50"/>
    <p:sldId id="1090" r:id="rId51"/>
    <p:sldId id="1134" r:id="rId52"/>
    <p:sldId id="1088" r:id="rId53"/>
    <p:sldId id="1143" r:id="rId54"/>
    <p:sldId id="297" r:id="rId55"/>
  </p:sldIdLst>
  <p:sldSz cx="12192000" cy="6858000"/>
  <p:notesSz cx="6797675" cy="9926638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ivzeti razdelek" id="{DD13C10A-D7F5-4FC9-A1A2-E00E1D505EB9}">
          <p14:sldIdLst>
            <p14:sldId id="1098"/>
          </p14:sldIdLst>
        </p14:section>
        <p14:section name="Dnevni red" id="{ACEF9FD1-9762-470F-9A5B-24F574CB368B}">
          <p14:sldIdLst>
            <p14:sldId id="995"/>
            <p14:sldId id="1063"/>
          </p14:sldIdLst>
        </p14:section>
        <p14:section name="Povzetek" id="{0929EE3E-CBBE-460E-8516-05DAE64A774A}">
          <p14:sldIdLst>
            <p14:sldId id="1095"/>
          </p14:sldIdLst>
        </p14:section>
        <p14:section name="Pozdrav predsednika" id="{6EF46E45-CC0E-45BA-8C24-5C988B21EDF4}">
          <p14:sldIdLst>
            <p14:sldId id="1067"/>
          </p14:sldIdLst>
        </p14:section>
        <p14:section name="Predstavitev SRIP" id="{F300D17C-54F5-453E-9064-D8911AC1D718}">
          <p14:sldIdLst>
            <p14:sldId id="1127"/>
            <p14:sldId id="978"/>
            <p14:sldId id="979"/>
            <p14:sldId id="774"/>
            <p14:sldId id="902"/>
            <p14:sldId id="1138"/>
            <p14:sldId id="1030"/>
            <p14:sldId id="1136"/>
            <p14:sldId id="1139"/>
            <p14:sldId id="1140"/>
            <p14:sldId id="1135"/>
            <p14:sldId id="1124"/>
            <p14:sldId id="1141"/>
          </p14:sldIdLst>
        </p14:section>
        <p14:section name="Predstavitev AN" id="{4C86D7E1-98ED-4CBA-A47C-F32595515526}">
          <p14:sldIdLst>
            <p14:sldId id="1119"/>
            <p14:sldId id="1091"/>
            <p14:sldId id="1116"/>
            <p14:sldId id="1130"/>
            <p14:sldId id="1099"/>
            <p14:sldId id="1100"/>
            <p14:sldId id="1103"/>
            <p14:sldId id="1105"/>
            <p14:sldId id="1106"/>
            <p14:sldId id="1107"/>
            <p14:sldId id="1108"/>
            <p14:sldId id="1109"/>
            <p14:sldId id="1144"/>
            <p14:sldId id="1145"/>
            <p14:sldId id="921"/>
            <p14:sldId id="858"/>
            <p14:sldId id="1000"/>
            <p14:sldId id="1111"/>
            <p14:sldId id="1113"/>
            <p14:sldId id="1114"/>
            <p14:sldId id="1112"/>
            <p14:sldId id="1101"/>
            <p14:sldId id="1013"/>
            <p14:sldId id="1142"/>
          </p14:sldIdLst>
        </p14:section>
        <p14:section name="Predstavitev ustanoviteljev" id="{342A34AD-D4D0-47ED-A942-9BDAD4B52311}">
          <p14:sldIdLst>
            <p14:sldId id="1120"/>
          </p14:sldIdLst>
        </p14:section>
        <p14:section name="Predstavitev TIGR" id="{487060FB-02D3-4D70-A509-C778F4DE0554}">
          <p14:sldIdLst>
            <p14:sldId id="1133"/>
            <p14:sldId id="1089"/>
          </p14:sldIdLst>
        </p14:section>
        <p14:section name="Predstavitev GZS ZLPI" id="{0CD3429F-CE9C-4C45-9A81-EDA0D083B655}">
          <p14:sldIdLst>
            <p14:sldId id="1121"/>
            <p14:sldId id="1090"/>
          </p14:sldIdLst>
        </p14:section>
        <p14:section name="Predstavitev TECES" id="{913C9B91-B51B-4DC7-A196-6ABB91A0DC26}">
          <p14:sldIdLst>
            <p14:sldId id="1134"/>
            <p14:sldId id="1088"/>
          </p14:sldIdLst>
        </p14:section>
        <p14:section name="Povzetek" id="{8DD504E6-C31A-4F9A-BA23-2D0A126EC4AA}">
          <p14:sldIdLst>
            <p14:sldId id="1143"/>
            <p14:sldId id="29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25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8" orient="horz" pos="4110" userDrawn="1">
          <p15:clr>
            <a:srgbClr val="A4A3A4"/>
          </p15:clr>
        </p15:guide>
        <p15:guide id="9" orient="horz" pos="4269" userDrawn="1">
          <p15:clr>
            <a:srgbClr val="A4A3A4"/>
          </p15:clr>
        </p15:guide>
        <p15:guide id="10" orient="horz" pos="527" userDrawn="1">
          <p15:clr>
            <a:srgbClr val="A4A3A4"/>
          </p15:clr>
        </p15:guide>
        <p15:guide id="11" pos="4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73AAD1"/>
    <a:srgbClr val="E39C1B"/>
    <a:srgbClr val="8A8A8A"/>
    <a:srgbClr val="9CB62D"/>
    <a:srgbClr val="F1F6E3"/>
    <a:srgbClr val="A9A79E"/>
    <a:srgbClr val="00CC00"/>
    <a:srgbClr val="4D4D4C"/>
    <a:srgbClr val="F6F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4E5EAF-B8EB-4F08-BC81-17B5E133F825}" v="919" dt="2021-04-15T10:18:49.1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Srednji slog 1 – poudarek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Srednji slog 2 – poudarek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rednji slog 2 – poudarek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0" autoAdjust="0"/>
    <p:restoredTop sz="83977" autoAdjust="0"/>
  </p:normalViewPr>
  <p:slideViewPr>
    <p:cSldViewPr snapToGrid="0" showGuides="1">
      <p:cViewPr varScale="1">
        <p:scale>
          <a:sx n="90" d="100"/>
          <a:sy n="90" d="100"/>
        </p:scale>
        <p:origin x="90" y="534"/>
      </p:cViewPr>
      <p:guideLst>
        <p:guide orient="horz" pos="1253"/>
        <p:guide pos="3840"/>
        <p:guide orient="horz" pos="4110"/>
        <p:guide orient="horz" pos="4269"/>
        <p:guide orient="horz" pos="527"/>
        <p:guide pos="497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microsoft.com/office/2015/10/relationships/revisionInfo" Target="revisionInfo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20650" y="882650"/>
            <a:ext cx="7734300" cy="4351338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sl-SI" sz="1900" b="0" strike="noStrike" spc="-1">
                <a:solidFill>
                  <a:srgbClr val="000000"/>
                </a:solidFill>
                <a:latin typeface="Calibri"/>
              </a:rPr>
              <a:t>Kliknite za premikanje prosojnice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749351" y="5513192"/>
            <a:ext cx="5994443" cy="522281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sl-SI" sz="2100" b="0" strike="noStrike" spc="-1">
                <a:latin typeface="Arial"/>
              </a:rPr>
              <a:t>Kliknite za urejanje oblike opomb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51822" cy="57996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sl-SI" sz="1500" b="0" strike="noStrike" spc="-1">
                <a:latin typeface="Times New Roman"/>
              </a:rPr>
              <a:t>&lt;glava&gt;</a:t>
            </a:r>
          </a:p>
        </p:txBody>
      </p:sp>
      <p:sp>
        <p:nvSpPr>
          <p:cNvPr id="44" name="PlaceHolder 4"/>
          <p:cNvSpPr>
            <a:spLocks noGrp="1"/>
          </p:cNvSpPr>
          <p:nvPr>
            <p:ph type="dt"/>
          </p:nvPr>
        </p:nvSpPr>
        <p:spPr>
          <a:xfrm>
            <a:off x="4241322" y="0"/>
            <a:ext cx="3251822" cy="57996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sl-SI" sz="1500" b="0" strike="noStrike" spc="-1">
                <a:latin typeface="Times New Roman"/>
              </a:rPr>
              <a:t>&lt;datum/čas&gt;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ftr"/>
          </p:nvPr>
        </p:nvSpPr>
        <p:spPr>
          <a:xfrm>
            <a:off x="0" y="11026776"/>
            <a:ext cx="3251822" cy="579966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sl-SI" sz="1500" b="0" strike="noStrike" spc="-1">
                <a:latin typeface="Times New Roman"/>
              </a:rPr>
              <a:t>&lt;noga&gt;</a:t>
            </a:r>
          </a:p>
        </p:txBody>
      </p:sp>
      <p:sp>
        <p:nvSpPr>
          <p:cNvPr id="46" name="PlaceHolder 6"/>
          <p:cNvSpPr>
            <a:spLocks noGrp="1"/>
          </p:cNvSpPr>
          <p:nvPr>
            <p:ph type="sldNum"/>
          </p:nvPr>
        </p:nvSpPr>
        <p:spPr>
          <a:xfrm>
            <a:off x="4241322" y="11026776"/>
            <a:ext cx="3251822" cy="579966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11ECFF91-75A9-43EE-A3BC-5BFCECA64060}" type="slidenum">
              <a:rPr lang="sl-SI" sz="1500" b="0" strike="noStrike" spc="-1">
                <a:latin typeface="Times New Roman"/>
              </a:rPr>
              <a:t>‹#›</a:t>
            </a:fld>
            <a:endParaRPr lang="sl-SI" sz="15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SiEnE - naslov,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vsebine 6">
            <a:extLst>
              <a:ext uri="{FF2B5EF4-FFF2-40B4-BE49-F238E27FC236}">
                <a16:creationId xmlns:a16="http://schemas.microsoft.com/office/drawing/2014/main" id="{FA3A22CC-16BE-4CDC-B9FF-B685856E3C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7175" y="1895475"/>
            <a:ext cx="11706225" cy="4286249"/>
          </a:xfrm>
          <a:prstGeom prst="rect">
            <a:avLst/>
          </a:prstGeom>
        </p:spPr>
        <p:txBody>
          <a:bodyPr/>
          <a:lstStyle>
            <a:lvl1pPr marL="361950" indent="-361950">
              <a:buClr>
                <a:srgbClr val="F0B43C"/>
              </a:buClr>
              <a:tabLst>
                <a:tab pos="361950" algn="l"/>
              </a:tabLst>
              <a:defRPr sz="2800"/>
            </a:lvl1pPr>
            <a:lvl2pPr marL="714375" indent="-352425">
              <a:buClr>
                <a:srgbClr val="F0B43C"/>
              </a:buClr>
              <a:buFont typeface="Wingdings" panose="05000000000000000000" pitchFamily="2" charset="2"/>
              <a:buChar char="§"/>
              <a:tabLst>
                <a:tab pos="714375" algn="l"/>
              </a:tabLst>
              <a:defRPr/>
            </a:lvl2pPr>
            <a:lvl3pPr marL="990600" indent="-276225">
              <a:buClr>
                <a:srgbClr val="F0B43C"/>
              </a:buClr>
              <a:buFont typeface="Arial" panose="020B0604020202020204" pitchFamily="34" charset="0"/>
              <a:buChar char="•"/>
              <a:tabLst>
                <a:tab pos="990600" algn="l"/>
              </a:tabLst>
              <a:defRPr/>
            </a:lvl3pPr>
            <a:lvl4pPr marL="1257300" indent="-266700">
              <a:buClr>
                <a:srgbClr val="F0B43C"/>
              </a:buClr>
              <a:buSzPct val="80000"/>
              <a:buFont typeface="Courier New" panose="02070309020205020404" pitchFamily="49" charset="0"/>
              <a:buChar char="o"/>
              <a:tabLst>
                <a:tab pos="1257300" algn="l"/>
              </a:tabLst>
              <a:defRPr/>
            </a:lvl4pPr>
            <a:lvl5pPr marL="1619250" indent="-361950">
              <a:buClr>
                <a:srgbClr val="F0B43C"/>
              </a:buClr>
              <a:buFont typeface="Wingdings" panose="05000000000000000000" pitchFamily="2" charset="2"/>
              <a:buChar char="§"/>
              <a:tabLst>
                <a:tab pos="1619250" algn="l"/>
              </a:tabLst>
              <a:defRPr/>
            </a:lvl5pPr>
          </a:lstStyle>
          <a:p>
            <a:pPr lvl="0"/>
            <a:r>
              <a:rPr lang="sl-SI" noProof="0"/>
              <a:t>Kliknite za urejanje slogov besedila matrice</a:t>
            </a:r>
          </a:p>
          <a:p>
            <a:pPr lvl="1"/>
            <a:r>
              <a:rPr lang="sl-SI" noProof="0"/>
              <a:t>Druga raven</a:t>
            </a:r>
          </a:p>
          <a:p>
            <a:pPr lvl="2"/>
            <a:r>
              <a:rPr lang="sl-SI" noProof="0"/>
              <a:t>Tretja raven</a:t>
            </a:r>
          </a:p>
          <a:p>
            <a:pPr lvl="3"/>
            <a:r>
              <a:rPr lang="sl-SI" noProof="0"/>
              <a:t>Četrta raven</a:t>
            </a:r>
          </a:p>
          <a:p>
            <a:pPr lvl="4"/>
            <a:r>
              <a:rPr lang="sl-SI" noProof="0"/>
              <a:t>Peta raven</a:t>
            </a:r>
          </a:p>
        </p:txBody>
      </p:sp>
      <p:sp>
        <p:nvSpPr>
          <p:cNvPr id="12" name="Naslov 11">
            <a:extLst>
              <a:ext uri="{FF2B5EF4-FFF2-40B4-BE49-F238E27FC236}">
                <a16:creationId xmlns:a16="http://schemas.microsoft.com/office/drawing/2014/main" id="{BB61AA3C-89D1-4882-B00D-F66F338BD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904875"/>
            <a:ext cx="11706225" cy="785813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sl-SI" noProof="0"/>
              <a:t>Kliknite, če želite urediti slog naslova matrice</a:t>
            </a:r>
          </a:p>
        </p:txBody>
      </p:sp>
      <p:sp>
        <p:nvSpPr>
          <p:cNvPr id="18" name="Označba mesta besedila 17">
            <a:extLst>
              <a:ext uri="{FF2B5EF4-FFF2-40B4-BE49-F238E27FC236}">
                <a16:creationId xmlns:a16="http://schemas.microsoft.com/office/drawing/2014/main" id="{E8212DC0-D1D2-4FD2-BF10-08E1F1C462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94003"/>
            <a:ext cx="5762625" cy="478565"/>
          </a:xfrm>
          <a:prstGeom prst="rect">
            <a:avLst/>
          </a:prstGeom>
        </p:spPr>
        <p:txBody>
          <a:bodyPr/>
          <a:lstStyle>
            <a:lvl1pPr marL="108000" indent="0" algn="r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sl-SI" noProof="0"/>
          </a:p>
        </p:txBody>
      </p:sp>
      <p:sp>
        <p:nvSpPr>
          <p:cNvPr id="19" name="Označba mesta noge 9">
            <a:extLst>
              <a:ext uri="{FF2B5EF4-FFF2-40B4-BE49-F238E27FC236}">
                <a16:creationId xmlns:a16="http://schemas.microsoft.com/office/drawing/2014/main" id="{C38CEFE9-166D-43C9-8328-7D006714B65A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333375" y="6562725"/>
            <a:ext cx="10953751" cy="253724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r>
              <a:rPr lang="sl-SI" spc="-1" noProof="0"/>
              <a:t>15. april 2021 | ONLINE | Prenova S4 in prioriteta pametne stavbe in dom z lesno verigo</a:t>
            </a:r>
          </a:p>
        </p:txBody>
      </p:sp>
      <p:sp>
        <p:nvSpPr>
          <p:cNvPr id="20" name="Označba mesta številke diapozitiva 10">
            <a:extLst>
              <a:ext uri="{FF2B5EF4-FFF2-40B4-BE49-F238E27FC236}">
                <a16:creationId xmlns:a16="http://schemas.microsoft.com/office/drawing/2014/main" id="{D54F6116-5437-4060-BC4D-843975521E8B}"/>
              </a:ext>
            </a:extLst>
          </p:cNvPr>
          <p:cNvSpPr>
            <a:spLocks noGrp="1"/>
          </p:cNvSpPr>
          <p:nvPr>
            <p:ph type="sldNum" idx="4"/>
          </p:nvPr>
        </p:nvSpPr>
        <p:spPr>
          <a:xfrm>
            <a:off x="11363325" y="6562724"/>
            <a:ext cx="762000" cy="2537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pPr algn="r"/>
            <a:fld id="{454DD715-2E5E-4D69-A8FF-7C528D40B046}" type="slidenum">
              <a:rPr lang="sl-SI" spc="-1" noProof="0" smtClean="0"/>
              <a:pPr algn="r"/>
              <a:t>‹#›</a:t>
            </a:fld>
            <a:endParaRPr lang="sl-SI" spc="-1" noProof="0"/>
          </a:p>
        </p:txBody>
      </p:sp>
    </p:spTree>
    <p:extLst>
      <p:ext uri="{BB962C8B-B14F-4D97-AF65-F5344CB8AC3E}">
        <p14:creationId xmlns:p14="http://schemas.microsoft.com/office/powerpoint/2010/main" val="1642885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značba mesta besedila 28">
            <a:extLst>
              <a:ext uri="{FF2B5EF4-FFF2-40B4-BE49-F238E27FC236}">
                <a16:creationId xmlns:a16="http://schemas.microsoft.com/office/drawing/2014/main" id="{55B9009B-C9DF-438B-80A4-B2840895AF1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98994" y="3269925"/>
            <a:ext cx="8603536" cy="36730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Bahnschrift" panose="020B0502040204020203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GB" dirty="0"/>
          </a:p>
        </p:txBody>
      </p:sp>
      <p:sp>
        <p:nvSpPr>
          <p:cNvPr id="31" name="Označba mesta besedila 30">
            <a:extLst>
              <a:ext uri="{FF2B5EF4-FFF2-40B4-BE49-F238E27FC236}">
                <a16:creationId xmlns:a16="http://schemas.microsoft.com/office/drawing/2014/main" id="{872AF5FC-A7AC-4C04-92C5-FA3A86571B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3121" y="2747934"/>
            <a:ext cx="8619408" cy="395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DEBF18"/>
                </a:solidFill>
                <a:latin typeface="Bahnschrift" panose="020B0502040204020203" pitchFamily="34" charset="0"/>
              </a:defRPr>
            </a:lvl1pPr>
            <a:lvl2pPr>
              <a:defRPr>
                <a:latin typeface="Bahnschrift" panose="020B0502040204020203" pitchFamily="34" charset="0"/>
              </a:defRPr>
            </a:lvl2pPr>
            <a:lvl3pPr>
              <a:defRPr>
                <a:latin typeface="Bahnschrift" panose="020B0502040204020203" pitchFamily="34" charset="0"/>
              </a:defRPr>
            </a:lvl3pPr>
            <a:lvl4pPr>
              <a:defRPr>
                <a:latin typeface="Bahnschrift" panose="020B0502040204020203" pitchFamily="34" charset="0"/>
              </a:defRPr>
            </a:lvl4pPr>
            <a:lvl5pPr>
              <a:defRPr>
                <a:latin typeface="Bahnschrift" panose="020B0502040204020203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Označba mesta besedila 5">
            <a:extLst>
              <a:ext uri="{FF2B5EF4-FFF2-40B4-BE49-F238E27FC236}">
                <a16:creationId xmlns:a16="http://schemas.microsoft.com/office/drawing/2014/main" id="{6C492085-DC74-422C-8D11-640E0BBE6E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98996" y="4051300"/>
            <a:ext cx="8603534" cy="1533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sl-SI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69F1D1F-6FBE-4D10-90E0-AAE9CD3BD3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064" y="399368"/>
            <a:ext cx="4911522" cy="223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997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značba mesta besedila 28">
            <a:extLst>
              <a:ext uri="{FF2B5EF4-FFF2-40B4-BE49-F238E27FC236}">
                <a16:creationId xmlns:a16="http://schemas.microsoft.com/office/drawing/2014/main" id="{55B9009B-C9DF-438B-80A4-B2840895AF1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76524" y="2717475"/>
            <a:ext cx="6848475" cy="36730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Bahnschrift" panose="020B0502040204020203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GB" dirty="0"/>
          </a:p>
        </p:txBody>
      </p:sp>
      <p:sp>
        <p:nvSpPr>
          <p:cNvPr id="31" name="Označba mesta besedila 30">
            <a:extLst>
              <a:ext uri="{FF2B5EF4-FFF2-40B4-BE49-F238E27FC236}">
                <a16:creationId xmlns:a16="http://schemas.microsoft.com/office/drawing/2014/main" id="{872AF5FC-A7AC-4C04-92C5-FA3A86571B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2025" y="2205009"/>
            <a:ext cx="5181600" cy="395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DEBF18"/>
                </a:solidFill>
                <a:latin typeface="Bahnschrift" panose="020B0502040204020203" pitchFamily="34" charset="0"/>
              </a:defRPr>
            </a:lvl1pPr>
            <a:lvl2pPr>
              <a:defRPr>
                <a:latin typeface="Bahnschrift" panose="020B0502040204020203" pitchFamily="34" charset="0"/>
              </a:defRPr>
            </a:lvl2pPr>
            <a:lvl3pPr>
              <a:defRPr>
                <a:latin typeface="Bahnschrift" panose="020B0502040204020203" pitchFamily="34" charset="0"/>
              </a:defRPr>
            </a:lvl3pPr>
            <a:lvl4pPr>
              <a:defRPr>
                <a:latin typeface="Bahnschrift" panose="020B0502040204020203" pitchFamily="34" charset="0"/>
              </a:defRPr>
            </a:lvl4pPr>
            <a:lvl5pPr>
              <a:defRPr>
                <a:latin typeface="Bahnschrift" panose="020B0502040204020203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Označba mesta besedila 28">
            <a:extLst>
              <a:ext uri="{FF2B5EF4-FFF2-40B4-BE49-F238E27FC236}">
                <a16:creationId xmlns:a16="http://schemas.microsoft.com/office/drawing/2014/main" id="{44C8D83D-6087-4520-B5CA-D17920FBAE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76524" y="3559162"/>
            <a:ext cx="6848475" cy="16414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Bahnschrift" panose="020B0502040204020203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8" name="Slika 10">
            <a:extLst>
              <a:ext uri="{FF2B5EF4-FFF2-40B4-BE49-F238E27FC236}">
                <a16:creationId xmlns:a16="http://schemas.microsoft.com/office/drawing/2014/main" id="{FF5F0607-5CED-4CD2-8B04-D42E93F867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332326" y="218995"/>
            <a:ext cx="2470694" cy="112151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8744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značba mesta besedila 28">
            <a:extLst>
              <a:ext uri="{FF2B5EF4-FFF2-40B4-BE49-F238E27FC236}">
                <a16:creationId xmlns:a16="http://schemas.microsoft.com/office/drawing/2014/main" id="{55B9009B-C9DF-438B-80A4-B2840895AF1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68375" y="4146225"/>
            <a:ext cx="6575425" cy="36730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Bahnschrift" panose="020B0502040204020203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GB" dirty="0"/>
          </a:p>
        </p:txBody>
      </p:sp>
      <p:sp>
        <p:nvSpPr>
          <p:cNvPr id="31" name="Označba mesta besedila 30">
            <a:extLst>
              <a:ext uri="{FF2B5EF4-FFF2-40B4-BE49-F238E27FC236}">
                <a16:creationId xmlns:a16="http://schemas.microsoft.com/office/drawing/2014/main" id="{872AF5FC-A7AC-4C04-92C5-FA3A86571B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68374" y="5576859"/>
            <a:ext cx="6575425" cy="3952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DEBF18"/>
                </a:solidFill>
                <a:latin typeface="Bahnschrift" panose="020B0502040204020203" pitchFamily="34" charset="0"/>
              </a:defRPr>
            </a:lvl1pPr>
            <a:lvl2pPr>
              <a:defRPr>
                <a:latin typeface="Bahnschrift" panose="020B0502040204020203" pitchFamily="34" charset="0"/>
              </a:defRPr>
            </a:lvl2pPr>
            <a:lvl3pPr>
              <a:defRPr>
                <a:latin typeface="Bahnschrift" panose="020B0502040204020203" pitchFamily="34" charset="0"/>
              </a:defRPr>
            </a:lvl3pPr>
            <a:lvl4pPr>
              <a:defRPr>
                <a:latin typeface="Bahnschrift" panose="020B0502040204020203" pitchFamily="34" charset="0"/>
              </a:defRPr>
            </a:lvl4pPr>
            <a:lvl5pPr>
              <a:defRPr>
                <a:latin typeface="Bahnschrift" panose="020B0502040204020203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Označba mesta besedila 28">
            <a:extLst>
              <a:ext uri="{FF2B5EF4-FFF2-40B4-BE49-F238E27FC236}">
                <a16:creationId xmlns:a16="http://schemas.microsoft.com/office/drawing/2014/main" id="{44C8D83D-6087-4520-B5CA-D17920FBAE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68375" y="1985991"/>
            <a:ext cx="6575425" cy="16414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1">
                <a:solidFill>
                  <a:schemeClr val="bg1"/>
                </a:solidFill>
                <a:latin typeface="Bahnschrift" panose="020B0502040204020203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6" name="Slika 10">
            <a:extLst>
              <a:ext uri="{FF2B5EF4-FFF2-40B4-BE49-F238E27FC236}">
                <a16:creationId xmlns:a16="http://schemas.microsoft.com/office/drawing/2014/main" id="{0CBB9327-AC30-4A9B-BC67-87AACC97E6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332326" y="218995"/>
            <a:ext cx="2470694" cy="112151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3170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značba mesta besedila 28">
            <a:extLst>
              <a:ext uri="{FF2B5EF4-FFF2-40B4-BE49-F238E27FC236}">
                <a16:creationId xmlns:a16="http://schemas.microsoft.com/office/drawing/2014/main" id="{55B9009B-C9DF-438B-80A4-B2840895AF1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17189" y="1164975"/>
            <a:ext cx="7907912" cy="13989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Bahnschrift" panose="020B0502040204020203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GB" dirty="0"/>
          </a:p>
        </p:txBody>
      </p:sp>
      <p:sp>
        <p:nvSpPr>
          <p:cNvPr id="31" name="Označba mesta besedila 30">
            <a:extLst>
              <a:ext uri="{FF2B5EF4-FFF2-40B4-BE49-F238E27FC236}">
                <a16:creationId xmlns:a16="http://schemas.microsoft.com/office/drawing/2014/main" id="{872AF5FC-A7AC-4C04-92C5-FA3A86571B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17189" y="2736599"/>
            <a:ext cx="7907912" cy="39528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Bahnschrift" panose="020B0502040204020203" pitchFamily="34" charset="0"/>
              </a:defRPr>
            </a:lvl1pPr>
            <a:lvl2pPr>
              <a:defRPr>
                <a:latin typeface="Bahnschrift" panose="020B0502040204020203" pitchFamily="34" charset="0"/>
              </a:defRPr>
            </a:lvl2pPr>
            <a:lvl3pPr>
              <a:defRPr>
                <a:latin typeface="Bahnschrift" panose="020B0502040204020203" pitchFamily="34" charset="0"/>
              </a:defRPr>
            </a:lvl3pPr>
            <a:lvl4pPr>
              <a:defRPr>
                <a:latin typeface="Bahnschrift" panose="020B0502040204020203" pitchFamily="34" charset="0"/>
              </a:defRPr>
            </a:lvl4pPr>
            <a:lvl5pPr>
              <a:defRPr>
                <a:latin typeface="Bahnschrift" panose="020B0502040204020203" pitchFamily="34" charset="0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6" name="Slika 10">
            <a:extLst>
              <a:ext uri="{FF2B5EF4-FFF2-40B4-BE49-F238E27FC236}">
                <a16:creationId xmlns:a16="http://schemas.microsoft.com/office/drawing/2014/main" id="{4927302F-09AC-4398-AA24-55BB96D27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332326" y="218995"/>
            <a:ext cx="2470694" cy="112151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8356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značba mesta besedila 16">
            <a:extLst>
              <a:ext uri="{FF2B5EF4-FFF2-40B4-BE49-F238E27FC236}">
                <a16:creationId xmlns:a16="http://schemas.microsoft.com/office/drawing/2014/main" id="{4094F8D1-A86F-43B3-B3D5-CFC796B8628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77350" y="6546167"/>
            <a:ext cx="2590800" cy="21698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buNone/>
              <a:defRPr sz="900">
                <a:solidFill>
                  <a:schemeClr val="tx1"/>
                </a:solidFill>
                <a:latin typeface="Bahnschrift" panose="020B0502040204020203" pitchFamily="34" charset="0"/>
              </a:defRPr>
            </a:lvl1pPr>
            <a:lvl2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2pPr>
            <a:lvl3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3pPr>
            <a:lvl4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4pPr>
            <a:lvl5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5pPr>
          </a:lstStyle>
          <a:p>
            <a:pPr lvl="0"/>
            <a:r>
              <a:rPr lang="sl-SI" dirty="0"/>
              <a:t>SRIP - UNCLASSIFIED</a:t>
            </a:r>
            <a:endParaRPr lang="en-GB" dirty="0"/>
          </a:p>
        </p:txBody>
      </p:sp>
      <p:sp>
        <p:nvSpPr>
          <p:cNvPr id="8" name="Označba mesta besedila 16">
            <a:extLst>
              <a:ext uri="{FF2B5EF4-FFF2-40B4-BE49-F238E27FC236}">
                <a16:creationId xmlns:a16="http://schemas.microsoft.com/office/drawing/2014/main" id="{5E9EAE6E-7A2A-494D-B2DA-1E0A4472C1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59873" y="5950531"/>
            <a:ext cx="5036127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Bahnschrift" panose="020B0502040204020203" pitchFamily="34" charset="0"/>
              </a:defRPr>
            </a:lvl1pPr>
            <a:lvl2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2pPr>
            <a:lvl3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3pPr>
            <a:lvl4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4pPr>
            <a:lvl5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Označba mesta besedila 24">
            <a:extLst>
              <a:ext uri="{FF2B5EF4-FFF2-40B4-BE49-F238E27FC236}">
                <a16:creationId xmlns:a16="http://schemas.microsoft.com/office/drawing/2014/main" id="{12E38577-B95C-42A8-9633-EBEE972421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59873" y="2720450"/>
            <a:ext cx="6477518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tx1"/>
                </a:solidFill>
                <a:latin typeface="Bahnschrift" panose="020B0502040204020203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19F0D53F-BE9C-481C-A3AC-F11E5D85D7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9873" y="4194324"/>
            <a:ext cx="647751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sl-SI" dirty="0"/>
              <a:t>Kliknite za urejanje slogov besedila matrice</a:t>
            </a:r>
            <a:endParaRPr lang="en-GB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C1FCC4C-7DCA-4448-9942-090B9C6396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4" t="22129" r="6815" b="22286"/>
          <a:stretch/>
        </p:blipFill>
        <p:spPr>
          <a:xfrm>
            <a:off x="270164" y="294410"/>
            <a:ext cx="5049981" cy="112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451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Skupina 13">
            <a:extLst>
              <a:ext uri="{FF2B5EF4-FFF2-40B4-BE49-F238E27FC236}">
                <a16:creationId xmlns:a16="http://schemas.microsoft.com/office/drawing/2014/main" id="{CF55E2F2-8EE3-46B4-90A7-5E2C703EA7F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70164" y="1416628"/>
            <a:ext cx="4248813" cy="4960781"/>
            <a:chOff x="6264068" y="643311"/>
            <a:chExt cx="3401225" cy="3971164"/>
          </a:xfrm>
        </p:grpSpPr>
        <p:pic>
          <p:nvPicPr>
            <p:cNvPr id="15" name="Slika 14">
              <a:extLst>
                <a:ext uri="{FF2B5EF4-FFF2-40B4-BE49-F238E27FC236}">
                  <a16:creationId xmlns:a16="http://schemas.microsoft.com/office/drawing/2014/main" id="{25F84908-043D-4D4B-B778-DEC43A44431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65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166"/>
            <a:stretch/>
          </p:blipFill>
          <p:spPr>
            <a:xfrm>
              <a:off x="6264068" y="643311"/>
              <a:ext cx="2798419" cy="3670022"/>
            </a:xfrm>
            <a:prstGeom prst="rect">
              <a:avLst/>
            </a:prstGeom>
          </p:spPr>
        </p:pic>
        <p:pic>
          <p:nvPicPr>
            <p:cNvPr id="16" name="Slika 15">
              <a:extLst>
                <a:ext uri="{FF2B5EF4-FFF2-40B4-BE49-F238E27FC236}">
                  <a16:creationId xmlns:a16="http://schemas.microsoft.com/office/drawing/2014/main" id="{99120367-2352-4460-9870-0CC7D97418D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9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166"/>
            <a:stretch/>
          </p:blipFill>
          <p:spPr>
            <a:xfrm>
              <a:off x="7474082" y="1740784"/>
              <a:ext cx="2191211" cy="2873691"/>
            </a:xfrm>
            <a:prstGeom prst="rect">
              <a:avLst/>
            </a:prstGeom>
          </p:spPr>
        </p:pic>
      </p:grpSp>
      <p:sp>
        <p:nvSpPr>
          <p:cNvPr id="22" name="Označba mesta besedila 16">
            <a:extLst>
              <a:ext uri="{FF2B5EF4-FFF2-40B4-BE49-F238E27FC236}">
                <a16:creationId xmlns:a16="http://schemas.microsoft.com/office/drawing/2014/main" id="{4094F8D1-A86F-43B3-B3D5-CFC796B8628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77350" y="6546167"/>
            <a:ext cx="2590800" cy="21698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buNone/>
              <a:defRPr sz="900">
                <a:solidFill>
                  <a:schemeClr val="tx1"/>
                </a:solidFill>
                <a:latin typeface="Bahnschrift" panose="020B0502040204020203" pitchFamily="34" charset="0"/>
              </a:defRPr>
            </a:lvl1pPr>
            <a:lvl2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2pPr>
            <a:lvl3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3pPr>
            <a:lvl4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4pPr>
            <a:lvl5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5pPr>
          </a:lstStyle>
          <a:p>
            <a:pPr lvl="0"/>
            <a:r>
              <a:rPr lang="sl-SI" dirty="0"/>
              <a:t>SRIP - UNCLASSIFIED</a:t>
            </a:r>
            <a:endParaRPr lang="en-GB" dirty="0"/>
          </a:p>
        </p:txBody>
      </p:sp>
      <p:sp>
        <p:nvSpPr>
          <p:cNvPr id="8" name="Označba mesta besedila 16">
            <a:extLst>
              <a:ext uri="{FF2B5EF4-FFF2-40B4-BE49-F238E27FC236}">
                <a16:creationId xmlns:a16="http://schemas.microsoft.com/office/drawing/2014/main" id="{5E9EAE6E-7A2A-494D-B2DA-1E0A4472C1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59873" y="5950531"/>
            <a:ext cx="5036127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Bahnschrift" panose="020B0502040204020203" pitchFamily="34" charset="0"/>
              </a:defRPr>
            </a:lvl1pPr>
            <a:lvl2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2pPr>
            <a:lvl3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3pPr>
            <a:lvl4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4pPr>
            <a:lvl5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Označba mesta besedila 24">
            <a:extLst>
              <a:ext uri="{FF2B5EF4-FFF2-40B4-BE49-F238E27FC236}">
                <a16:creationId xmlns:a16="http://schemas.microsoft.com/office/drawing/2014/main" id="{12E38577-B95C-42A8-9633-EBEE972421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59873" y="2720450"/>
            <a:ext cx="6477518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tx1"/>
                </a:solidFill>
                <a:latin typeface="Bahnschrift" panose="020B0502040204020203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19F0D53F-BE9C-481C-A3AC-F11E5D85D7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9873" y="4194324"/>
            <a:ext cx="647751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sl-SI" dirty="0"/>
              <a:t>Kliknite za urejanje slogov besedila matrice</a:t>
            </a:r>
            <a:endParaRPr lang="en-GB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C1FCC4C-7DCA-4448-9942-090B9C6396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4" t="22129" r="6815" b="22286"/>
          <a:stretch/>
        </p:blipFill>
        <p:spPr>
          <a:xfrm>
            <a:off x="270164" y="294410"/>
            <a:ext cx="4482991" cy="99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47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značba mesta besedila 16">
            <a:extLst>
              <a:ext uri="{FF2B5EF4-FFF2-40B4-BE49-F238E27FC236}">
                <a16:creationId xmlns:a16="http://schemas.microsoft.com/office/drawing/2014/main" id="{4094F8D1-A86F-43B3-B3D5-CFC796B8628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77350" y="6546167"/>
            <a:ext cx="2590800" cy="21698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buNone/>
              <a:defRPr sz="900">
                <a:solidFill>
                  <a:schemeClr val="tx1"/>
                </a:solidFill>
                <a:latin typeface="Bahnschrift" panose="020B0502040204020203" pitchFamily="34" charset="0"/>
              </a:defRPr>
            </a:lvl1pPr>
            <a:lvl2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2pPr>
            <a:lvl3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3pPr>
            <a:lvl4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4pPr>
            <a:lvl5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5pPr>
          </a:lstStyle>
          <a:p>
            <a:pPr lvl="0"/>
            <a:r>
              <a:rPr lang="sl-SI" dirty="0"/>
              <a:t>SRIP - UNCLASSIFIED</a:t>
            </a:r>
            <a:endParaRPr lang="en-GB" dirty="0"/>
          </a:p>
        </p:txBody>
      </p:sp>
      <p:sp>
        <p:nvSpPr>
          <p:cNvPr id="8" name="Označba mesta besedila 16">
            <a:extLst>
              <a:ext uri="{FF2B5EF4-FFF2-40B4-BE49-F238E27FC236}">
                <a16:creationId xmlns:a16="http://schemas.microsoft.com/office/drawing/2014/main" id="{5E9EAE6E-7A2A-494D-B2DA-1E0A4472C1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59873" y="5950531"/>
            <a:ext cx="5036127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Bahnschrift" panose="020B0502040204020203" pitchFamily="34" charset="0"/>
              </a:defRPr>
            </a:lvl1pPr>
            <a:lvl2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2pPr>
            <a:lvl3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3pPr>
            <a:lvl4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4pPr>
            <a:lvl5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Označba mesta besedila 24">
            <a:extLst>
              <a:ext uri="{FF2B5EF4-FFF2-40B4-BE49-F238E27FC236}">
                <a16:creationId xmlns:a16="http://schemas.microsoft.com/office/drawing/2014/main" id="{12E38577-B95C-42A8-9633-EBEE972421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59873" y="2720450"/>
            <a:ext cx="6477518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tx1"/>
                </a:solidFill>
                <a:latin typeface="Bahnschrift" panose="020B0502040204020203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19F0D53F-BE9C-481C-A3AC-F11E5D85D7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9873" y="4194324"/>
            <a:ext cx="647751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sl-SI" dirty="0"/>
              <a:t>Kliknite za urejanje slogov besedila matrice</a:t>
            </a:r>
            <a:endParaRPr lang="en-GB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2FBC7B51-D87D-4355-884F-BC44BD4ACB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4" t="22129" r="6815" b="22286"/>
          <a:stretch/>
        </p:blipFill>
        <p:spPr>
          <a:xfrm>
            <a:off x="270164" y="294410"/>
            <a:ext cx="4482991" cy="99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1621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_SiEnE - 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vsebine 6">
            <a:extLst>
              <a:ext uri="{FF2B5EF4-FFF2-40B4-BE49-F238E27FC236}">
                <a16:creationId xmlns:a16="http://schemas.microsoft.com/office/drawing/2014/main" id="{FA3A22CC-16BE-4CDC-B9FF-B685856E3C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7175" y="904875"/>
            <a:ext cx="11706225" cy="5276849"/>
          </a:xfrm>
          <a:prstGeom prst="rect">
            <a:avLst/>
          </a:prstGeom>
        </p:spPr>
        <p:txBody>
          <a:bodyPr/>
          <a:lstStyle>
            <a:lvl1pPr marL="361950" indent="-361950">
              <a:tabLst>
                <a:tab pos="361950" algn="l"/>
              </a:tabLst>
              <a:defRPr sz="2800"/>
            </a:lvl1pPr>
            <a:lvl2pPr marL="714375" indent="-352425">
              <a:buClr>
                <a:srgbClr val="DCB43C"/>
              </a:buClr>
              <a:buFont typeface="Wingdings" panose="05000000000000000000" pitchFamily="2" charset="2"/>
              <a:buChar char="§"/>
              <a:tabLst>
                <a:tab pos="714375" algn="l"/>
              </a:tabLst>
              <a:defRPr/>
            </a:lvl2pPr>
            <a:lvl3pPr marL="990600" indent="-276225">
              <a:buClr>
                <a:srgbClr val="DCB43C"/>
              </a:buClr>
              <a:buFont typeface="Arial" panose="020B0604020202020204" pitchFamily="34" charset="0"/>
              <a:buChar char="•"/>
              <a:tabLst>
                <a:tab pos="990600" algn="l"/>
              </a:tabLst>
              <a:defRPr/>
            </a:lvl3pPr>
            <a:lvl4pPr marL="1257300" indent="-266700">
              <a:buClr>
                <a:srgbClr val="DCB43C"/>
              </a:buClr>
              <a:buSzPct val="80000"/>
              <a:buFont typeface="Courier New" panose="02070309020205020404" pitchFamily="49" charset="0"/>
              <a:buChar char="o"/>
              <a:tabLst>
                <a:tab pos="1257300" algn="l"/>
              </a:tabLst>
              <a:defRPr/>
            </a:lvl4pPr>
            <a:lvl5pPr marL="1619250" indent="-361950">
              <a:buClr>
                <a:srgbClr val="DCB43C"/>
              </a:buClr>
              <a:buFont typeface="Wingdings" panose="05000000000000000000" pitchFamily="2" charset="2"/>
              <a:buChar char="§"/>
              <a:tabLst>
                <a:tab pos="1619250" algn="l"/>
              </a:tabLst>
              <a:defRPr/>
            </a:lvl5pPr>
          </a:lstStyle>
          <a:p>
            <a:pPr lvl="0"/>
            <a:r>
              <a:rPr lang="en-GB" noProof="0" dirty="0" err="1"/>
              <a:t>Kliknite</a:t>
            </a:r>
            <a:r>
              <a:rPr lang="en-GB" noProof="0" dirty="0"/>
              <a:t> za </a:t>
            </a:r>
            <a:r>
              <a:rPr lang="en-GB" noProof="0" dirty="0" err="1"/>
              <a:t>urejanje</a:t>
            </a:r>
            <a:r>
              <a:rPr lang="en-GB" noProof="0" dirty="0"/>
              <a:t> </a:t>
            </a:r>
            <a:r>
              <a:rPr lang="en-GB" noProof="0" dirty="0" err="1"/>
              <a:t>slogov</a:t>
            </a:r>
            <a:r>
              <a:rPr lang="en-GB" noProof="0" dirty="0"/>
              <a:t> </a:t>
            </a:r>
            <a:r>
              <a:rPr lang="en-GB" noProof="0" dirty="0" err="1"/>
              <a:t>besedila</a:t>
            </a:r>
            <a:r>
              <a:rPr lang="en-GB" noProof="0" dirty="0"/>
              <a:t> </a:t>
            </a:r>
            <a:r>
              <a:rPr lang="en-GB" noProof="0" dirty="0" err="1"/>
              <a:t>matrice</a:t>
            </a:r>
            <a:endParaRPr lang="en-GB" noProof="0" dirty="0"/>
          </a:p>
          <a:p>
            <a:pPr lvl="1"/>
            <a:r>
              <a:rPr lang="en-GB" noProof="0" dirty="0"/>
              <a:t>Druga raven</a:t>
            </a:r>
          </a:p>
          <a:p>
            <a:pPr lvl="2"/>
            <a:r>
              <a:rPr lang="en-GB" noProof="0" dirty="0" err="1"/>
              <a:t>Tretja</a:t>
            </a:r>
            <a:r>
              <a:rPr lang="en-GB" noProof="0" dirty="0"/>
              <a:t> raven</a:t>
            </a:r>
          </a:p>
          <a:p>
            <a:pPr lvl="3"/>
            <a:r>
              <a:rPr lang="en-GB" noProof="0" dirty="0" err="1"/>
              <a:t>Četrta</a:t>
            </a:r>
            <a:r>
              <a:rPr lang="en-GB" noProof="0" dirty="0"/>
              <a:t> raven</a:t>
            </a:r>
          </a:p>
          <a:p>
            <a:pPr lvl="4"/>
            <a:r>
              <a:rPr lang="en-GB" noProof="0" dirty="0"/>
              <a:t>Peta raven</a:t>
            </a:r>
          </a:p>
        </p:txBody>
      </p:sp>
      <p:sp>
        <p:nvSpPr>
          <p:cNvPr id="18" name="Označba mesta besedila 17">
            <a:extLst>
              <a:ext uri="{FF2B5EF4-FFF2-40B4-BE49-F238E27FC236}">
                <a16:creationId xmlns:a16="http://schemas.microsoft.com/office/drawing/2014/main" id="{E8212DC0-D1D2-4FD2-BF10-08E1F1C462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23825"/>
            <a:ext cx="5867400" cy="542924"/>
          </a:xfrm>
          <a:prstGeom prst="rect">
            <a:avLst/>
          </a:prstGeom>
        </p:spPr>
        <p:txBody>
          <a:bodyPr/>
          <a:lstStyle>
            <a:lvl1pPr marL="108000" indent="0" algn="r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en-GB" dirty="0"/>
          </a:p>
        </p:txBody>
      </p:sp>
      <p:sp>
        <p:nvSpPr>
          <p:cNvPr id="8" name="Označba mesta noge 9">
            <a:extLst>
              <a:ext uri="{FF2B5EF4-FFF2-40B4-BE49-F238E27FC236}">
                <a16:creationId xmlns:a16="http://schemas.microsoft.com/office/drawing/2014/main" id="{90EFB30B-F28E-45CD-B955-5B26B2DBC67B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333375" y="6562725"/>
            <a:ext cx="10953751" cy="253724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r>
              <a:rPr lang="da-DK" spc="-1"/>
              <a:t>15. april 2021 | ONLINE | Prenova S4 in prioriteta pametne stavbe in dom z lesno verigo</a:t>
            </a:r>
            <a:endParaRPr lang="en-GB" spc="-1" dirty="0"/>
          </a:p>
        </p:txBody>
      </p:sp>
      <p:sp>
        <p:nvSpPr>
          <p:cNvPr id="9" name="Označba mesta številke diapozitiva 10">
            <a:extLst>
              <a:ext uri="{FF2B5EF4-FFF2-40B4-BE49-F238E27FC236}">
                <a16:creationId xmlns:a16="http://schemas.microsoft.com/office/drawing/2014/main" id="{CA5601CA-B943-4B97-B081-865FB31948BF}"/>
              </a:ext>
            </a:extLst>
          </p:cNvPr>
          <p:cNvSpPr>
            <a:spLocks noGrp="1"/>
          </p:cNvSpPr>
          <p:nvPr>
            <p:ph type="sldNum" idx="4"/>
          </p:nvPr>
        </p:nvSpPr>
        <p:spPr>
          <a:xfrm>
            <a:off x="11363325" y="6562724"/>
            <a:ext cx="762000" cy="2537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pPr algn="r"/>
            <a:fld id="{454DD715-2E5E-4D69-A8FF-7C528D40B046}" type="slidenum">
              <a:rPr lang="en-GB" spc="-1" smtClean="0"/>
              <a:pPr algn="r"/>
              <a:t>‹#›</a:t>
            </a:fld>
            <a:endParaRPr lang="en-GB" spc="-1" dirty="0"/>
          </a:p>
        </p:txBody>
      </p:sp>
    </p:spTree>
    <p:extLst>
      <p:ext uri="{BB962C8B-B14F-4D97-AF65-F5344CB8AC3E}">
        <p14:creationId xmlns:p14="http://schemas.microsoft.com/office/powerpoint/2010/main" val="38065894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6889D-92B5-404E-A600-89E7CF852D13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40575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SiEnE - 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značba mesta noge 9">
            <a:extLst>
              <a:ext uri="{FF2B5EF4-FFF2-40B4-BE49-F238E27FC236}">
                <a16:creationId xmlns:a16="http://schemas.microsoft.com/office/drawing/2014/main" id="{90EFB30B-F28E-45CD-B955-5B26B2DBC67B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333375" y="6562725"/>
            <a:ext cx="10953751" cy="253724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r>
              <a:rPr lang="sl-SI" spc="-1" noProof="0"/>
              <a:t>15. april 2021 | ONLINE | Prenova S4 in prioriteta pametne stavbe in dom z lesno verigo</a:t>
            </a:r>
          </a:p>
        </p:txBody>
      </p:sp>
      <p:sp>
        <p:nvSpPr>
          <p:cNvPr id="9" name="Označba mesta številke diapozitiva 10">
            <a:extLst>
              <a:ext uri="{FF2B5EF4-FFF2-40B4-BE49-F238E27FC236}">
                <a16:creationId xmlns:a16="http://schemas.microsoft.com/office/drawing/2014/main" id="{CA5601CA-B943-4B97-B081-865FB31948BF}"/>
              </a:ext>
            </a:extLst>
          </p:cNvPr>
          <p:cNvSpPr>
            <a:spLocks noGrp="1"/>
          </p:cNvSpPr>
          <p:nvPr>
            <p:ph type="sldNum" idx="4"/>
          </p:nvPr>
        </p:nvSpPr>
        <p:spPr>
          <a:xfrm>
            <a:off x="11363325" y="6562724"/>
            <a:ext cx="762000" cy="2537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pPr algn="r"/>
            <a:fld id="{454DD715-2E5E-4D69-A8FF-7C528D40B046}" type="slidenum">
              <a:rPr lang="sl-SI" spc="-1" noProof="0" smtClean="0"/>
              <a:pPr algn="r"/>
              <a:t>‹#›</a:t>
            </a:fld>
            <a:endParaRPr lang="sl-SI" spc="-1" noProof="0"/>
          </a:p>
        </p:txBody>
      </p:sp>
      <p:sp>
        <p:nvSpPr>
          <p:cNvPr id="6" name="Označba mesta vsebine 6">
            <a:extLst>
              <a:ext uri="{FF2B5EF4-FFF2-40B4-BE49-F238E27FC236}">
                <a16:creationId xmlns:a16="http://schemas.microsoft.com/office/drawing/2014/main" id="{7341C55D-DBCA-41A0-BFF3-C06F9FCB739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1844608"/>
          </a:xfrm>
          <a:prstGeom prst="rect">
            <a:avLst/>
          </a:prstGeom>
        </p:spPr>
        <p:txBody>
          <a:bodyPr>
            <a:spAutoFit/>
          </a:bodyPr>
          <a:lstStyle>
            <a:lvl1pPr marL="361950" indent="-361950">
              <a:buClr>
                <a:srgbClr val="F0B43C"/>
              </a:buClr>
              <a:tabLst>
                <a:tab pos="361950" algn="l"/>
              </a:tabLst>
              <a:defRPr sz="2800"/>
            </a:lvl1pPr>
            <a:lvl2pPr marL="714375" indent="-352425">
              <a:buClr>
                <a:srgbClr val="F0B43C"/>
              </a:buClr>
              <a:buFont typeface="Wingdings" panose="05000000000000000000" pitchFamily="2" charset="2"/>
              <a:buChar char="§"/>
              <a:tabLst>
                <a:tab pos="714375" algn="l"/>
              </a:tabLst>
              <a:defRPr/>
            </a:lvl2pPr>
            <a:lvl3pPr marL="990600" indent="-276225">
              <a:buClr>
                <a:srgbClr val="F0B43C"/>
              </a:buClr>
              <a:buFont typeface="Arial" panose="020B0604020202020204" pitchFamily="34" charset="0"/>
              <a:buChar char="•"/>
              <a:tabLst>
                <a:tab pos="990600" algn="l"/>
              </a:tabLst>
              <a:defRPr/>
            </a:lvl3pPr>
            <a:lvl4pPr marL="1257300" indent="-266700">
              <a:buClr>
                <a:srgbClr val="F0B43C"/>
              </a:buClr>
              <a:buSzPct val="80000"/>
              <a:buFont typeface="Courier New" panose="02070309020205020404" pitchFamily="49" charset="0"/>
              <a:buChar char="o"/>
              <a:tabLst>
                <a:tab pos="1257300" algn="l"/>
              </a:tabLst>
              <a:defRPr/>
            </a:lvl4pPr>
            <a:lvl5pPr marL="1619250" indent="-361950">
              <a:buClr>
                <a:srgbClr val="F0B43C"/>
              </a:buClr>
              <a:buFont typeface="Wingdings" panose="05000000000000000000" pitchFamily="2" charset="2"/>
              <a:buChar char="§"/>
              <a:tabLst>
                <a:tab pos="1619250" algn="l"/>
              </a:tabLst>
              <a:defRPr/>
            </a:lvl5pPr>
          </a:lstStyle>
          <a:p>
            <a:pPr lvl="0"/>
            <a:r>
              <a:rPr lang="sl-SI" noProof="0" dirty="0"/>
              <a:t>Kliknite za urejanje slogov besedila matrice</a:t>
            </a:r>
          </a:p>
          <a:p>
            <a:pPr lvl="1"/>
            <a:r>
              <a:rPr lang="sl-SI" noProof="0" dirty="0"/>
              <a:t>Druga raven</a:t>
            </a:r>
          </a:p>
          <a:p>
            <a:pPr lvl="2"/>
            <a:r>
              <a:rPr lang="sl-SI" noProof="0" dirty="0"/>
              <a:t>Tretja raven</a:t>
            </a:r>
          </a:p>
          <a:p>
            <a:pPr lvl="3"/>
            <a:r>
              <a:rPr lang="sl-SI" noProof="0" dirty="0"/>
              <a:t>Četrta raven</a:t>
            </a:r>
          </a:p>
          <a:p>
            <a:pPr lvl="4"/>
            <a:r>
              <a:rPr lang="sl-SI" noProof="0" dirty="0"/>
              <a:t>Peta raven</a:t>
            </a:r>
          </a:p>
        </p:txBody>
      </p:sp>
      <p:sp>
        <p:nvSpPr>
          <p:cNvPr id="11" name="Označba mesta besedila 17">
            <a:extLst>
              <a:ext uri="{FF2B5EF4-FFF2-40B4-BE49-F238E27FC236}">
                <a16:creationId xmlns:a16="http://schemas.microsoft.com/office/drawing/2014/main" id="{1CFC0897-BBF7-47E4-91C1-AFA2EF3473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94003"/>
            <a:ext cx="5762625" cy="478565"/>
          </a:xfrm>
          <a:prstGeom prst="rect">
            <a:avLst/>
          </a:prstGeom>
        </p:spPr>
        <p:txBody>
          <a:bodyPr/>
          <a:lstStyle>
            <a:lvl1pPr marL="108000" indent="0" algn="r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sl-SI" noProof="0"/>
          </a:p>
        </p:txBody>
      </p:sp>
    </p:spTree>
    <p:extLst>
      <p:ext uri="{BB962C8B-B14F-4D97-AF65-F5344CB8AC3E}">
        <p14:creationId xmlns:p14="http://schemas.microsoft.com/office/powerpoint/2010/main" val="9064986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SiEnE - 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značba mesta noge 9">
            <a:extLst>
              <a:ext uri="{FF2B5EF4-FFF2-40B4-BE49-F238E27FC236}">
                <a16:creationId xmlns:a16="http://schemas.microsoft.com/office/drawing/2014/main" id="{A8E35954-1BF2-4421-85D9-4B83E3049784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333375" y="6562725"/>
            <a:ext cx="10953751" cy="253724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  <p:sp>
        <p:nvSpPr>
          <p:cNvPr id="9" name="Označba mesta številke diapozitiva 10">
            <a:extLst>
              <a:ext uri="{FF2B5EF4-FFF2-40B4-BE49-F238E27FC236}">
                <a16:creationId xmlns:a16="http://schemas.microsoft.com/office/drawing/2014/main" id="{14846D39-57FB-42A4-861C-047062F3DE8D}"/>
              </a:ext>
            </a:extLst>
          </p:cNvPr>
          <p:cNvSpPr>
            <a:spLocks noGrp="1"/>
          </p:cNvSpPr>
          <p:nvPr>
            <p:ph type="sldNum" idx="4"/>
          </p:nvPr>
        </p:nvSpPr>
        <p:spPr>
          <a:xfrm>
            <a:off x="11363325" y="6562724"/>
            <a:ext cx="762000" cy="2537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pPr algn="r"/>
            <a:fld id="{454DD715-2E5E-4D69-A8FF-7C528D40B046}" type="slidenum">
              <a:rPr lang="en-GB" spc="-1" smtClean="0"/>
              <a:pPr algn="r"/>
              <a:t>‹#›</a:t>
            </a:fld>
            <a:endParaRPr lang="en-GB" spc="-1" dirty="0"/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C16BC00A-D9F2-4083-9D8E-D1F2765C01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809874" y="904875"/>
            <a:ext cx="6600825" cy="5562599"/>
          </a:xfrm>
          <a:prstGeom prst="rect">
            <a:avLst/>
          </a:prstGeom>
        </p:spPr>
        <p:txBody>
          <a:bodyPr/>
          <a:lstStyle>
            <a:lvl1pPr marL="10800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11" name="Označba mesta besedila 17">
            <a:extLst>
              <a:ext uri="{FF2B5EF4-FFF2-40B4-BE49-F238E27FC236}">
                <a16:creationId xmlns:a16="http://schemas.microsoft.com/office/drawing/2014/main" id="{73C9FC81-8BC1-44E5-B0D3-5D922ECD90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94003"/>
            <a:ext cx="5762625" cy="478565"/>
          </a:xfrm>
          <a:prstGeom prst="rect">
            <a:avLst/>
          </a:prstGeom>
        </p:spPr>
        <p:txBody>
          <a:bodyPr/>
          <a:lstStyle>
            <a:lvl1pPr marL="108000" indent="0" algn="r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sl-SI" noProof="0"/>
          </a:p>
        </p:txBody>
      </p:sp>
    </p:spTree>
    <p:extLst>
      <p:ext uri="{BB962C8B-B14F-4D97-AF65-F5344CB8AC3E}">
        <p14:creationId xmlns:p14="http://schemas.microsoft.com/office/powerpoint/2010/main" val="6174779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SiEnE -  dve koloni (besedilo, slik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vsebine 6">
            <a:extLst>
              <a:ext uri="{FF2B5EF4-FFF2-40B4-BE49-F238E27FC236}">
                <a16:creationId xmlns:a16="http://schemas.microsoft.com/office/drawing/2014/main" id="{FA3A22CC-16BE-4CDC-B9FF-B685856E3C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7175" y="904875"/>
            <a:ext cx="5486400" cy="5562599"/>
          </a:xfrm>
          <a:prstGeom prst="rect">
            <a:avLst/>
          </a:prstGeom>
        </p:spPr>
        <p:txBody>
          <a:bodyPr/>
          <a:lstStyle>
            <a:lvl1pPr marL="361950" indent="-361950">
              <a:buClr>
                <a:srgbClr val="F0B43C"/>
              </a:buClr>
              <a:tabLst>
                <a:tab pos="361950" algn="l"/>
              </a:tabLst>
              <a:defRPr sz="2800"/>
            </a:lvl1pPr>
            <a:lvl2pPr marL="714375" indent="-352425">
              <a:buClr>
                <a:srgbClr val="F0B43C"/>
              </a:buClr>
              <a:buFont typeface="Wingdings" panose="05000000000000000000" pitchFamily="2" charset="2"/>
              <a:buChar char="§"/>
              <a:tabLst>
                <a:tab pos="714375" algn="l"/>
              </a:tabLst>
              <a:defRPr/>
            </a:lvl2pPr>
            <a:lvl3pPr marL="990600" indent="-276225">
              <a:buClr>
                <a:srgbClr val="F0B43C"/>
              </a:buClr>
              <a:buFont typeface="Arial" panose="020B0604020202020204" pitchFamily="34" charset="0"/>
              <a:buChar char="•"/>
              <a:tabLst>
                <a:tab pos="990600" algn="l"/>
              </a:tabLst>
              <a:defRPr/>
            </a:lvl3pPr>
            <a:lvl4pPr marL="1257300" indent="-266700">
              <a:buClr>
                <a:srgbClr val="F0B43C"/>
              </a:buClr>
              <a:buSzPct val="80000"/>
              <a:buFont typeface="Courier New" panose="02070309020205020404" pitchFamily="49" charset="0"/>
              <a:buChar char="o"/>
              <a:tabLst>
                <a:tab pos="1257300" algn="l"/>
              </a:tabLst>
              <a:defRPr/>
            </a:lvl4pPr>
            <a:lvl5pPr marL="1619250" indent="-361950">
              <a:buClr>
                <a:srgbClr val="F0B43C"/>
              </a:buClr>
              <a:buFont typeface="Wingdings" panose="05000000000000000000" pitchFamily="2" charset="2"/>
              <a:buChar char="§"/>
              <a:tabLst>
                <a:tab pos="1619250" algn="l"/>
              </a:tabLst>
              <a:defRPr/>
            </a:lvl5pPr>
          </a:lstStyle>
          <a:p>
            <a:pPr lvl="0"/>
            <a:r>
              <a:rPr lang="sl-SI" noProof="0"/>
              <a:t>Kliknite za urejanje slogov besedila matrice</a:t>
            </a:r>
          </a:p>
          <a:p>
            <a:pPr lvl="1"/>
            <a:r>
              <a:rPr lang="sl-SI" noProof="0"/>
              <a:t>Druga raven</a:t>
            </a:r>
          </a:p>
          <a:p>
            <a:pPr lvl="2"/>
            <a:r>
              <a:rPr lang="sl-SI" noProof="0"/>
              <a:t>Tretja raven</a:t>
            </a:r>
          </a:p>
          <a:p>
            <a:pPr lvl="3"/>
            <a:r>
              <a:rPr lang="sl-SI" noProof="0"/>
              <a:t>Četrta raven</a:t>
            </a:r>
          </a:p>
          <a:p>
            <a:pPr lvl="4"/>
            <a:r>
              <a:rPr lang="sl-SI" noProof="0"/>
              <a:t>Peta raven</a:t>
            </a:r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C16BC00A-D9F2-4083-9D8E-D1F2765C01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904875"/>
            <a:ext cx="5867400" cy="5562599"/>
          </a:xfrm>
          <a:prstGeom prst="rect">
            <a:avLst/>
          </a:prstGeom>
        </p:spPr>
        <p:txBody>
          <a:bodyPr/>
          <a:lstStyle>
            <a:lvl1pPr marL="108000" indent="0">
              <a:buNone/>
              <a:defRPr/>
            </a:lvl1pPr>
          </a:lstStyle>
          <a:p>
            <a:endParaRPr lang="sl-SI" noProof="0"/>
          </a:p>
        </p:txBody>
      </p:sp>
      <p:sp>
        <p:nvSpPr>
          <p:cNvPr id="8" name="Označba mesta noge 9">
            <a:extLst>
              <a:ext uri="{FF2B5EF4-FFF2-40B4-BE49-F238E27FC236}">
                <a16:creationId xmlns:a16="http://schemas.microsoft.com/office/drawing/2014/main" id="{E5F69225-AC68-4E7E-BA71-0A35EA15A2F6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333375" y="6562725"/>
            <a:ext cx="10953751" cy="253724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r>
              <a:rPr lang="sl-SI" spc="-1" noProof="0"/>
              <a:t>15. april 2021 | ONLINE | Prenova S4 in prioriteta pametne stavbe in dom z lesno verigo</a:t>
            </a:r>
          </a:p>
        </p:txBody>
      </p:sp>
      <p:sp>
        <p:nvSpPr>
          <p:cNvPr id="9" name="Označba mesta številke diapozitiva 10">
            <a:extLst>
              <a:ext uri="{FF2B5EF4-FFF2-40B4-BE49-F238E27FC236}">
                <a16:creationId xmlns:a16="http://schemas.microsoft.com/office/drawing/2014/main" id="{951F8E99-512A-4C76-AB47-34F0AE92301C}"/>
              </a:ext>
            </a:extLst>
          </p:cNvPr>
          <p:cNvSpPr>
            <a:spLocks noGrp="1"/>
          </p:cNvSpPr>
          <p:nvPr>
            <p:ph type="sldNum" idx="4"/>
          </p:nvPr>
        </p:nvSpPr>
        <p:spPr>
          <a:xfrm>
            <a:off x="11363325" y="6562724"/>
            <a:ext cx="762000" cy="2537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pPr algn="r"/>
            <a:fld id="{454DD715-2E5E-4D69-A8FF-7C528D40B046}" type="slidenum">
              <a:rPr lang="sl-SI" spc="-1" noProof="0" smtClean="0"/>
              <a:pPr algn="r"/>
              <a:t>‹#›</a:t>
            </a:fld>
            <a:endParaRPr lang="sl-SI" spc="-1" noProof="0"/>
          </a:p>
        </p:txBody>
      </p:sp>
      <p:sp>
        <p:nvSpPr>
          <p:cNvPr id="13" name="Označba mesta besedila 17">
            <a:extLst>
              <a:ext uri="{FF2B5EF4-FFF2-40B4-BE49-F238E27FC236}">
                <a16:creationId xmlns:a16="http://schemas.microsoft.com/office/drawing/2014/main" id="{923D83E9-8F0F-4D89-B104-BABAE6881B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94003"/>
            <a:ext cx="5762625" cy="478565"/>
          </a:xfrm>
          <a:prstGeom prst="rect">
            <a:avLst/>
          </a:prstGeom>
        </p:spPr>
        <p:txBody>
          <a:bodyPr/>
          <a:lstStyle>
            <a:lvl1pPr marL="108000" indent="0" algn="r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sl-SI" noProof="0"/>
          </a:p>
        </p:txBody>
      </p:sp>
    </p:spTree>
    <p:extLst>
      <p:ext uri="{BB962C8B-B14F-4D97-AF65-F5344CB8AC3E}">
        <p14:creationId xmlns:p14="http://schemas.microsoft.com/office/powerpoint/2010/main" val="42901360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SiEnE -  dve vrstici, dva stolpca (slika, besedil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vsebine 6">
            <a:extLst>
              <a:ext uri="{FF2B5EF4-FFF2-40B4-BE49-F238E27FC236}">
                <a16:creationId xmlns:a16="http://schemas.microsoft.com/office/drawing/2014/main" id="{FA3A22CC-16BE-4CDC-B9FF-B685856E3C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924175" y="914401"/>
            <a:ext cx="8972550" cy="2514599"/>
          </a:xfrm>
          <a:prstGeom prst="rect">
            <a:avLst/>
          </a:prstGeom>
        </p:spPr>
        <p:txBody>
          <a:bodyPr/>
          <a:lstStyle>
            <a:lvl1pPr marL="361950" indent="-361950">
              <a:buClr>
                <a:srgbClr val="F0B43C"/>
              </a:buClr>
              <a:tabLst>
                <a:tab pos="361950" algn="l"/>
              </a:tabLst>
              <a:defRPr sz="2800"/>
            </a:lvl1pPr>
            <a:lvl2pPr marL="714375" indent="-352425">
              <a:buClr>
                <a:srgbClr val="F0B43C"/>
              </a:buClr>
              <a:buFont typeface="Wingdings" panose="05000000000000000000" pitchFamily="2" charset="2"/>
              <a:buChar char="§"/>
              <a:tabLst>
                <a:tab pos="714375" algn="l"/>
              </a:tabLst>
              <a:defRPr/>
            </a:lvl2pPr>
            <a:lvl3pPr marL="990600" indent="-276225">
              <a:buClr>
                <a:srgbClr val="F0B43C"/>
              </a:buClr>
              <a:buFont typeface="Arial" panose="020B0604020202020204" pitchFamily="34" charset="0"/>
              <a:buChar char="•"/>
              <a:tabLst>
                <a:tab pos="990600" algn="l"/>
              </a:tabLst>
              <a:defRPr/>
            </a:lvl3pPr>
            <a:lvl4pPr marL="1257300" indent="-266700">
              <a:buClr>
                <a:srgbClr val="F0B43C"/>
              </a:buClr>
              <a:buSzPct val="80000"/>
              <a:buFont typeface="Courier New" panose="02070309020205020404" pitchFamily="49" charset="0"/>
              <a:buChar char="o"/>
              <a:tabLst>
                <a:tab pos="1257300" algn="l"/>
              </a:tabLst>
              <a:defRPr/>
            </a:lvl4pPr>
            <a:lvl5pPr marL="1619250" indent="-361950">
              <a:buClr>
                <a:srgbClr val="F0B43C"/>
              </a:buClr>
              <a:buFont typeface="Wingdings" panose="05000000000000000000" pitchFamily="2" charset="2"/>
              <a:buChar char="§"/>
              <a:tabLst>
                <a:tab pos="1619250" algn="l"/>
              </a:tabLst>
              <a:defRPr/>
            </a:lvl5pPr>
          </a:lstStyle>
          <a:p>
            <a:pPr lvl="0"/>
            <a:r>
              <a:rPr lang="sl-SI" noProof="0"/>
              <a:t>Kliknite za urejanje slogov besedila matrice</a:t>
            </a:r>
          </a:p>
          <a:p>
            <a:pPr lvl="1"/>
            <a:r>
              <a:rPr lang="sl-SI" noProof="0"/>
              <a:t>Druga raven</a:t>
            </a:r>
          </a:p>
          <a:p>
            <a:pPr lvl="2"/>
            <a:r>
              <a:rPr lang="sl-SI" noProof="0"/>
              <a:t>Tretja raven</a:t>
            </a:r>
          </a:p>
          <a:p>
            <a:pPr lvl="3"/>
            <a:r>
              <a:rPr lang="sl-SI" noProof="0"/>
              <a:t>Četrta raven</a:t>
            </a:r>
          </a:p>
          <a:p>
            <a:pPr lvl="4"/>
            <a:r>
              <a:rPr lang="sl-SI" noProof="0"/>
              <a:t>Peta raven</a:t>
            </a:r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C16BC00A-D9F2-4083-9D8E-D1F2765C01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3850" y="914401"/>
            <a:ext cx="2266950" cy="2514599"/>
          </a:xfrm>
          <a:prstGeom prst="rect">
            <a:avLst/>
          </a:prstGeom>
        </p:spPr>
        <p:txBody>
          <a:bodyPr/>
          <a:lstStyle>
            <a:lvl1pPr marL="108000" indent="0">
              <a:buNone/>
              <a:defRPr/>
            </a:lvl1pPr>
          </a:lstStyle>
          <a:p>
            <a:endParaRPr lang="sl-SI" noProof="0"/>
          </a:p>
        </p:txBody>
      </p:sp>
      <p:sp>
        <p:nvSpPr>
          <p:cNvPr id="8" name="Označba mesta vsebine 6">
            <a:extLst>
              <a:ext uri="{FF2B5EF4-FFF2-40B4-BE49-F238E27FC236}">
                <a16:creationId xmlns:a16="http://schemas.microsoft.com/office/drawing/2014/main" id="{FE89643B-1CAD-47D2-BB18-9947F16471D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24175" y="3667126"/>
            <a:ext cx="8972550" cy="2514599"/>
          </a:xfrm>
          <a:prstGeom prst="rect">
            <a:avLst/>
          </a:prstGeom>
        </p:spPr>
        <p:txBody>
          <a:bodyPr/>
          <a:lstStyle>
            <a:lvl1pPr marL="361950" indent="-361950">
              <a:buClr>
                <a:srgbClr val="F0B43C"/>
              </a:buClr>
              <a:tabLst>
                <a:tab pos="361950" algn="l"/>
              </a:tabLst>
              <a:defRPr sz="2800"/>
            </a:lvl1pPr>
            <a:lvl2pPr marL="714375" indent="-352425">
              <a:buClr>
                <a:srgbClr val="F0B43C"/>
              </a:buClr>
              <a:buFont typeface="Wingdings" panose="05000000000000000000" pitchFamily="2" charset="2"/>
              <a:buChar char="§"/>
              <a:tabLst>
                <a:tab pos="714375" algn="l"/>
              </a:tabLst>
              <a:defRPr/>
            </a:lvl2pPr>
            <a:lvl3pPr marL="990600" indent="-276225">
              <a:buClr>
                <a:srgbClr val="F0B43C"/>
              </a:buClr>
              <a:buFont typeface="Arial" panose="020B0604020202020204" pitchFamily="34" charset="0"/>
              <a:buChar char="•"/>
              <a:tabLst>
                <a:tab pos="990600" algn="l"/>
              </a:tabLst>
              <a:defRPr/>
            </a:lvl3pPr>
            <a:lvl4pPr marL="1257300" indent="-266700">
              <a:buClr>
                <a:srgbClr val="F0B43C"/>
              </a:buClr>
              <a:buSzPct val="80000"/>
              <a:buFont typeface="Courier New" panose="02070309020205020404" pitchFamily="49" charset="0"/>
              <a:buChar char="o"/>
              <a:tabLst>
                <a:tab pos="1257300" algn="l"/>
              </a:tabLst>
              <a:defRPr/>
            </a:lvl4pPr>
            <a:lvl5pPr marL="1619250" indent="-361950">
              <a:buClr>
                <a:srgbClr val="F0B43C"/>
              </a:buClr>
              <a:buFont typeface="Wingdings" panose="05000000000000000000" pitchFamily="2" charset="2"/>
              <a:buChar char="§"/>
              <a:tabLst>
                <a:tab pos="1619250" algn="l"/>
              </a:tabLst>
              <a:defRPr/>
            </a:lvl5pPr>
          </a:lstStyle>
          <a:p>
            <a:pPr lvl="0"/>
            <a:r>
              <a:rPr lang="sl-SI" noProof="0"/>
              <a:t>Kliknite za urejanje slogov besedila matrice</a:t>
            </a:r>
          </a:p>
          <a:p>
            <a:pPr lvl="1"/>
            <a:r>
              <a:rPr lang="sl-SI" noProof="0"/>
              <a:t>Druga raven</a:t>
            </a:r>
          </a:p>
          <a:p>
            <a:pPr lvl="2"/>
            <a:r>
              <a:rPr lang="sl-SI" noProof="0"/>
              <a:t>Tretja raven</a:t>
            </a:r>
          </a:p>
          <a:p>
            <a:pPr lvl="3"/>
            <a:r>
              <a:rPr lang="sl-SI" noProof="0"/>
              <a:t>Četrta raven</a:t>
            </a:r>
          </a:p>
          <a:p>
            <a:pPr lvl="4"/>
            <a:r>
              <a:rPr lang="sl-SI" noProof="0"/>
              <a:t>Peta raven</a:t>
            </a:r>
          </a:p>
        </p:txBody>
      </p:sp>
      <p:sp>
        <p:nvSpPr>
          <p:cNvPr id="9" name="Označba mesta slike 2">
            <a:extLst>
              <a:ext uri="{FF2B5EF4-FFF2-40B4-BE49-F238E27FC236}">
                <a16:creationId xmlns:a16="http://schemas.microsoft.com/office/drawing/2014/main" id="{CCA3805E-071E-480B-89CB-04B14AF7587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23850" y="3667126"/>
            <a:ext cx="2266950" cy="2514599"/>
          </a:xfrm>
          <a:prstGeom prst="rect">
            <a:avLst/>
          </a:prstGeom>
        </p:spPr>
        <p:txBody>
          <a:bodyPr/>
          <a:lstStyle>
            <a:lvl1pPr marL="108000" indent="0">
              <a:buNone/>
              <a:defRPr/>
            </a:lvl1pPr>
          </a:lstStyle>
          <a:p>
            <a:endParaRPr lang="sl-SI" noProof="0"/>
          </a:p>
        </p:txBody>
      </p:sp>
      <p:sp>
        <p:nvSpPr>
          <p:cNvPr id="12" name="Označba mesta noge 9">
            <a:extLst>
              <a:ext uri="{FF2B5EF4-FFF2-40B4-BE49-F238E27FC236}">
                <a16:creationId xmlns:a16="http://schemas.microsoft.com/office/drawing/2014/main" id="{FA3D17B7-8C62-4F37-BC16-E7A1A807D694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333375" y="6562725"/>
            <a:ext cx="10953751" cy="253724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r>
              <a:rPr lang="sl-SI" spc="-1" noProof="0"/>
              <a:t>15. april 2021 | ONLINE | Prenova S4 in prioriteta pametne stavbe in dom z lesno verigo</a:t>
            </a:r>
          </a:p>
        </p:txBody>
      </p:sp>
      <p:sp>
        <p:nvSpPr>
          <p:cNvPr id="13" name="Označba mesta številke diapozitiva 10">
            <a:extLst>
              <a:ext uri="{FF2B5EF4-FFF2-40B4-BE49-F238E27FC236}">
                <a16:creationId xmlns:a16="http://schemas.microsoft.com/office/drawing/2014/main" id="{829E8C19-F3CF-4B4F-ACD3-C41973F5206A}"/>
              </a:ext>
            </a:extLst>
          </p:cNvPr>
          <p:cNvSpPr>
            <a:spLocks noGrp="1"/>
          </p:cNvSpPr>
          <p:nvPr>
            <p:ph type="sldNum" idx="4"/>
          </p:nvPr>
        </p:nvSpPr>
        <p:spPr>
          <a:xfrm>
            <a:off x="11363325" y="6562724"/>
            <a:ext cx="762000" cy="2537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pPr algn="r"/>
            <a:fld id="{454DD715-2E5E-4D69-A8FF-7C528D40B046}" type="slidenum">
              <a:rPr lang="sl-SI" spc="-1" noProof="0" smtClean="0"/>
              <a:pPr algn="r"/>
              <a:t>‹#›</a:t>
            </a:fld>
            <a:endParaRPr lang="sl-SI" spc="-1" noProof="0"/>
          </a:p>
        </p:txBody>
      </p:sp>
      <p:sp>
        <p:nvSpPr>
          <p:cNvPr id="15" name="Označba mesta besedila 17">
            <a:extLst>
              <a:ext uri="{FF2B5EF4-FFF2-40B4-BE49-F238E27FC236}">
                <a16:creationId xmlns:a16="http://schemas.microsoft.com/office/drawing/2014/main" id="{F3F4DC9F-1C18-45D7-991C-5F420264D3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94003"/>
            <a:ext cx="5762625" cy="478565"/>
          </a:xfrm>
          <a:prstGeom prst="rect">
            <a:avLst/>
          </a:prstGeom>
        </p:spPr>
        <p:txBody>
          <a:bodyPr/>
          <a:lstStyle>
            <a:lvl1pPr marL="108000" indent="0" algn="r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sl-SI" noProof="0"/>
          </a:p>
        </p:txBody>
      </p:sp>
    </p:spTree>
    <p:extLst>
      <p:ext uri="{BB962C8B-B14F-4D97-AF65-F5344CB8AC3E}">
        <p14:creationId xmlns:p14="http://schemas.microsoft.com/office/powerpoint/2010/main" val="29559055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SiEnE -  medi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značba mesta predstavnosti 3">
            <a:extLst>
              <a:ext uri="{FF2B5EF4-FFF2-40B4-BE49-F238E27FC236}">
                <a16:creationId xmlns:a16="http://schemas.microsoft.com/office/drawing/2014/main" id="{71C1131D-5632-4C58-B848-9742C8AA2B28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257176" y="1076325"/>
            <a:ext cx="11706224" cy="5238749"/>
          </a:xfrm>
          <a:prstGeom prst="rect">
            <a:avLst/>
          </a:prstGeom>
        </p:spPr>
        <p:txBody>
          <a:bodyPr/>
          <a:lstStyle>
            <a:lvl1pPr marL="10800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8" name="Označba mesta noge 9">
            <a:extLst>
              <a:ext uri="{FF2B5EF4-FFF2-40B4-BE49-F238E27FC236}">
                <a16:creationId xmlns:a16="http://schemas.microsoft.com/office/drawing/2014/main" id="{E6AEEE71-94CD-407E-8D7C-E2A0B76272B3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333375" y="6562725"/>
            <a:ext cx="10953751" cy="253724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  <p:sp>
        <p:nvSpPr>
          <p:cNvPr id="9" name="Označba mesta številke diapozitiva 10">
            <a:extLst>
              <a:ext uri="{FF2B5EF4-FFF2-40B4-BE49-F238E27FC236}">
                <a16:creationId xmlns:a16="http://schemas.microsoft.com/office/drawing/2014/main" id="{741B441A-88B1-4377-9ED5-E6AC7BB11929}"/>
              </a:ext>
            </a:extLst>
          </p:cNvPr>
          <p:cNvSpPr>
            <a:spLocks noGrp="1"/>
          </p:cNvSpPr>
          <p:nvPr>
            <p:ph type="sldNum" idx="4"/>
          </p:nvPr>
        </p:nvSpPr>
        <p:spPr>
          <a:xfrm>
            <a:off x="11363325" y="6562724"/>
            <a:ext cx="762000" cy="2537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pPr algn="r"/>
            <a:fld id="{454DD715-2E5E-4D69-A8FF-7C528D40B046}" type="slidenum">
              <a:rPr lang="en-GB" spc="-1" smtClean="0"/>
              <a:pPr algn="r"/>
              <a:t>‹#›</a:t>
            </a:fld>
            <a:endParaRPr lang="en-GB" spc="-1" dirty="0"/>
          </a:p>
        </p:txBody>
      </p:sp>
      <p:sp>
        <p:nvSpPr>
          <p:cNvPr id="11" name="Označba mesta besedila 17">
            <a:extLst>
              <a:ext uri="{FF2B5EF4-FFF2-40B4-BE49-F238E27FC236}">
                <a16:creationId xmlns:a16="http://schemas.microsoft.com/office/drawing/2014/main" id="{33DBF245-52FB-497B-AFB4-CD6C3E77E0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94003"/>
            <a:ext cx="5762625" cy="478565"/>
          </a:xfrm>
          <a:prstGeom prst="rect">
            <a:avLst/>
          </a:prstGeom>
        </p:spPr>
        <p:txBody>
          <a:bodyPr/>
          <a:lstStyle>
            <a:lvl1pPr marL="108000" indent="0" algn="r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sl-SI" noProof="0"/>
          </a:p>
        </p:txBody>
      </p:sp>
    </p:spTree>
    <p:extLst>
      <p:ext uri="{BB962C8B-B14F-4D97-AF65-F5344CB8AC3E}">
        <p14:creationId xmlns:p14="http://schemas.microsoft.com/office/powerpoint/2010/main" val="12278374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>
            <a:extLst>
              <a:ext uri="{FF2B5EF4-FFF2-40B4-BE49-F238E27FC236}">
                <a16:creationId xmlns:a16="http://schemas.microsoft.com/office/drawing/2014/main" id="{0ADBE2C3-D7DA-4E9B-9122-52DE5882DF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726" y="758388"/>
            <a:ext cx="6431973" cy="2232000"/>
          </a:xfrm>
          <a:prstGeom prst="rect">
            <a:avLst/>
          </a:prstGeom>
        </p:spPr>
      </p:pic>
      <p:sp>
        <p:nvSpPr>
          <p:cNvPr id="29" name="Označba mesta besedila 28">
            <a:extLst>
              <a:ext uri="{FF2B5EF4-FFF2-40B4-BE49-F238E27FC236}">
                <a16:creationId xmlns:a16="http://schemas.microsoft.com/office/drawing/2014/main" id="{55B9009B-C9DF-438B-80A4-B2840895AF1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76524" y="3817588"/>
            <a:ext cx="6848475" cy="36730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tx1"/>
                </a:solidFill>
                <a:latin typeface="Bahnschrift" panose="020B0502040204020203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sl-SI" noProof="0"/>
          </a:p>
        </p:txBody>
      </p:sp>
      <p:sp>
        <p:nvSpPr>
          <p:cNvPr id="31" name="Označba mesta besedila 30">
            <a:extLst>
              <a:ext uri="{FF2B5EF4-FFF2-40B4-BE49-F238E27FC236}">
                <a16:creationId xmlns:a16="http://schemas.microsoft.com/office/drawing/2014/main" id="{872AF5FC-A7AC-4C04-92C5-FA3A86571B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2025" y="3305122"/>
            <a:ext cx="5181600" cy="395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F0B43C"/>
                </a:solidFill>
                <a:latin typeface="Bahnschrift" panose="020B0502040204020203" pitchFamily="34" charset="0"/>
              </a:defRPr>
            </a:lvl1pPr>
            <a:lvl2pPr>
              <a:defRPr>
                <a:latin typeface="Bahnschrift" panose="020B0502040204020203" pitchFamily="34" charset="0"/>
              </a:defRPr>
            </a:lvl2pPr>
            <a:lvl3pPr>
              <a:defRPr>
                <a:latin typeface="Bahnschrift" panose="020B0502040204020203" pitchFamily="34" charset="0"/>
              </a:defRPr>
            </a:lvl3pPr>
            <a:lvl4pPr>
              <a:defRPr>
                <a:latin typeface="Bahnschrift" panose="020B0502040204020203" pitchFamily="34" charset="0"/>
              </a:defRPr>
            </a:lvl4pPr>
            <a:lvl5pPr>
              <a:defRPr>
                <a:latin typeface="Bahnschrift" panose="020B0502040204020203" pitchFamily="34" charset="0"/>
              </a:defRPr>
            </a:lvl5pPr>
          </a:lstStyle>
          <a:p>
            <a:pPr lvl="0"/>
            <a:endParaRPr lang="sl-SI" noProof="0" dirty="0"/>
          </a:p>
        </p:txBody>
      </p:sp>
      <p:sp>
        <p:nvSpPr>
          <p:cNvPr id="9" name="Označba mesta besedila 28">
            <a:extLst>
              <a:ext uri="{FF2B5EF4-FFF2-40B4-BE49-F238E27FC236}">
                <a16:creationId xmlns:a16="http://schemas.microsoft.com/office/drawing/2014/main" id="{44C8D83D-6087-4520-B5CA-D17920FBAE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76524" y="4659275"/>
            <a:ext cx="6848475" cy="16414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Bahnschrift" panose="020B0502040204020203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sl-SI" noProof="0"/>
          </a:p>
        </p:txBody>
      </p:sp>
      <p:sp>
        <p:nvSpPr>
          <p:cNvPr id="8" name="Označba mesta besedila 17">
            <a:extLst>
              <a:ext uri="{FF2B5EF4-FFF2-40B4-BE49-F238E27FC236}">
                <a16:creationId xmlns:a16="http://schemas.microsoft.com/office/drawing/2014/main" id="{BBF145FF-ED57-44CC-906F-C097B6DACF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6000" y="94003"/>
            <a:ext cx="5762625" cy="478565"/>
          </a:xfrm>
          <a:prstGeom prst="rect">
            <a:avLst/>
          </a:prstGeom>
        </p:spPr>
        <p:txBody>
          <a:bodyPr/>
          <a:lstStyle>
            <a:lvl1pPr marL="108000" indent="0" algn="r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sl-SI" noProof="0"/>
          </a:p>
        </p:txBody>
      </p:sp>
    </p:spTree>
    <p:extLst>
      <p:ext uri="{BB962C8B-B14F-4D97-AF65-F5344CB8AC3E}">
        <p14:creationId xmlns:p14="http://schemas.microsoft.com/office/powerpoint/2010/main" val="781188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slov 8">
            <a:extLst>
              <a:ext uri="{FF2B5EF4-FFF2-40B4-BE49-F238E27FC236}">
                <a16:creationId xmlns:a16="http://schemas.microsoft.com/office/drawing/2014/main" id="{BC8A7394-2C9D-4F17-ADCE-C8F162A9E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520" y="3794126"/>
            <a:ext cx="4926480" cy="692150"/>
          </a:xfrm>
          <a:prstGeom prst="rect">
            <a:avLst/>
          </a:prstGeom>
        </p:spPr>
        <p:txBody>
          <a:bodyPr/>
          <a:lstStyle>
            <a:lvl1pPr>
              <a:defRPr sz="2000" b="1" cap="none" baseline="0">
                <a:solidFill>
                  <a:srgbClr val="DEC118"/>
                </a:solidFill>
                <a:latin typeface="Bahnschrift" panose="020B0502040204020203" pitchFamily="34" charset="0"/>
              </a:defRPr>
            </a:lvl1pPr>
          </a:lstStyle>
          <a:p>
            <a:r>
              <a:rPr lang="sl-SI" dirty="0"/>
              <a:t>Kliknite, če želite urediti slog naslova matrice</a:t>
            </a:r>
            <a:endParaRPr lang="en-GB" dirty="0"/>
          </a:p>
        </p:txBody>
      </p:sp>
      <p:sp>
        <p:nvSpPr>
          <p:cNvPr id="17" name="Označba mesta besedila 16">
            <a:extLst>
              <a:ext uri="{FF2B5EF4-FFF2-40B4-BE49-F238E27FC236}">
                <a16:creationId xmlns:a16="http://schemas.microsoft.com/office/drawing/2014/main" id="{F06669CD-3F3A-4F91-BBBE-77D0C8E842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9987" y="4724400"/>
            <a:ext cx="4926013" cy="781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Bahnschrift" panose="020B0502040204020203" pitchFamily="34" charset="0"/>
              </a:defRPr>
            </a:lvl1pPr>
            <a:lvl2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2pPr>
            <a:lvl3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3pPr>
            <a:lvl4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4pPr>
            <a:lvl5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22" name="Označba mesta besedila 16">
            <a:extLst>
              <a:ext uri="{FF2B5EF4-FFF2-40B4-BE49-F238E27FC236}">
                <a16:creationId xmlns:a16="http://schemas.microsoft.com/office/drawing/2014/main" id="{4094F8D1-A86F-43B3-B3D5-CFC796B8628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77350" y="6546167"/>
            <a:ext cx="2590800" cy="21340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900">
                <a:solidFill>
                  <a:schemeClr val="bg1"/>
                </a:solidFill>
                <a:latin typeface="Bahnschrift" panose="020B0502040204020203" pitchFamily="34" charset="0"/>
              </a:defRPr>
            </a:lvl1pPr>
            <a:lvl2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2pPr>
            <a:lvl3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3pPr>
            <a:lvl4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4pPr>
            <a:lvl5pPr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5pPr>
          </a:lstStyle>
          <a:p>
            <a:pPr lvl="0"/>
            <a:r>
              <a:rPr lang="sl-SI" dirty="0"/>
              <a:t>TECES - UNCLASSIFIED</a:t>
            </a:r>
            <a:endParaRPr lang="en-GB" dirty="0"/>
          </a:p>
        </p:txBody>
      </p:sp>
      <p:sp>
        <p:nvSpPr>
          <p:cNvPr id="25" name="Označba mesta besedila 24">
            <a:extLst>
              <a:ext uri="{FF2B5EF4-FFF2-40B4-BE49-F238E27FC236}">
                <a16:creationId xmlns:a16="http://schemas.microsoft.com/office/drawing/2014/main" id="{A79D2DDC-635D-4231-94C2-F33E85E478F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69519" y="1889170"/>
            <a:ext cx="4926481" cy="15398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Označba mesta slike 26">
            <a:extLst>
              <a:ext uri="{FF2B5EF4-FFF2-40B4-BE49-F238E27FC236}">
                <a16:creationId xmlns:a16="http://schemas.microsoft.com/office/drawing/2014/main" id="{5059AAD7-1028-45FB-9A67-CEF80A3066B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69519" y="6095317"/>
            <a:ext cx="1304925" cy="450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28" name="Označba mesta slike 26">
            <a:extLst>
              <a:ext uri="{FF2B5EF4-FFF2-40B4-BE49-F238E27FC236}">
                <a16:creationId xmlns:a16="http://schemas.microsoft.com/office/drawing/2014/main" id="{ED3C1AB8-F4A1-4A44-849B-CAFC6C9222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91075" y="6095317"/>
            <a:ext cx="1304925" cy="450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1pPr>
          </a:lstStyle>
          <a:p>
            <a:endParaRPr lang="en-GB" dirty="0"/>
          </a:p>
        </p:txBody>
      </p:sp>
      <p:pic>
        <p:nvPicPr>
          <p:cNvPr id="10" name="Slika 10">
            <a:extLst>
              <a:ext uri="{FF2B5EF4-FFF2-40B4-BE49-F238E27FC236}">
                <a16:creationId xmlns:a16="http://schemas.microsoft.com/office/drawing/2014/main" id="{BC7E2245-460F-41CF-8DAF-56B2EA3F6C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332326" y="218995"/>
            <a:ext cx="2470694" cy="112151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0113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avitev po me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12">
            <a:extLst>
              <a:ext uri="{FF2B5EF4-FFF2-40B4-BE49-F238E27FC236}">
                <a16:creationId xmlns:a16="http://schemas.microsoft.com/office/drawing/2014/main" id="{7542EBC7-88EC-4D07-BCFE-4F69FB37A4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9519" y="4027640"/>
            <a:ext cx="711088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br>
              <a:rPr lang="sl-SI" sz="2800" dirty="0">
                <a:solidFill>
                  <a:srgbClr val="F0B43C"/>
                </a:solidFill>
              </a:rPr>
            </a:br>
            <a:br>
              <a:rPr lang="en-GB" sz="2800" dirty="0">
                <a:solidFill>
                  <a:srgbClr val="F0B43C"/>
                </a:solidFill>
              </a:rPr>
            </a:br>
            <a:r>
              <a:rPr lang="sl-SI" sz="1800" b="0" dirty="0">
                <a:solidFill>
                  <a:schemeClr val="bg1"/>
                </a:solidFill>
              </a:rPr>
              <a:t>9</a:t>
            </a:r>
            <a:r>
              <a:rPr lang="en-GB" sz="1800" b="0" dirty="0">
                <a:solidFill>
                  <a:schemeClr val="bg1"/>
                </a:solidFill>
              </a:rPr>
              <a:t>. November 2020</a:t>
            </a:r>
            <a:endParaRPr lang="en-GB" b="0" dirty="0">
              <a:solidFill>
                <a:schemeClr val="bg1"/>
              </a:solidFill>
            </a:endParaRPr>
          </a:p>
        </p:txBody>
      </p:sp>
      <p:sp>
        <p:nvSpPr>
          <p:cNvPr id="4" name="Označba mesta besedila 7">
            <a:extLst>
              <a:ext uri="{FF2B5EF4-FFF2-40B4-BE49-F238E27FC236}">
                <a16:creationId xmlns:a16="http://schemas.microsoft.com/office/drawing/2014/main" id="{2045F965-24C7-4915-A084-283EC0D2E9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69519" y="2251478"/>
            <a:ext cx="6381654" cy="7571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sz="4800" dirty="0"/>
              <a:t>TECE</a:t>
            </a:r>
            <a:r>
              <a:rPr lang="sl-SI" sz="4800" dirty="0"/>
              <a:t>S</a:t>
            </a:r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DE7A8642-8FCC-4B14-8523-6020BA3A850E}"/>
              </a:ext>
            </a:extLst>
          </p:cNvPr>
          <p:cNvGrpSpPr/>
          <p:nvPr userDrawn="1"/>
        </p:nvGrpSpPr>
        <p:grpSpPr>
          <a:xfrm>
            <a:off x="8922541" y="4070140"/>
            <a:ext cx="2943220" cy="537557"/>
            <a:chOff x="8922541" y="4070140"/>
            <a:chExt cx="2943220" cy="537557"/>
          </a:xfrm>
        </p:grpSpPr>
        <p:sp>
          <p:nvSpPr>
            <p:cNvPr id="6" name="Označba mesta besedila 13">
              <a:extLst>
                <a:ext uri="{FF2B5EF4-FFF2-40B4-BE49-F238E27FC236}">
                  <a16:creationId xmlns:a16="http://schemas.microsoft.com/office/drawing/2014/main" id="{177D8C3C-1DF0-4856-842A-61132B52FBF5}"/>
                </a:ext>
              </a:extLst>
            </p:cNvPr>
            <p:cNvSpPr txBox="1">
              <a:spLocks/>
            </p:cNvSpPr>
            <p:nvPr/>
          </p:nvSpPr>
          <p:spPr>
            <a:xfrm>
              <a:off x="9037636" y="4070140"/>
              <a:ext cx="282812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1600" dirty="0">
                  <a:solidFill>
                    <a:srgbClr val="DAE3F3"/>
                  </a:solidFill>
                </a:rPr>
                <a:t>Green technologies</a:t>
              </a:r>
            </a:p>
          </p:txBody>
        </p:sp>
        <p:cxnSp>
          <p:nvCxnSpPr>
            <p:cNvPr id="7" name="Raven povezovalnik 6">
              <a:extLst>
                <a:ext uri="{FF2B5EF4-FFF2-40B4-BE49-F238E27FC236}">
                  <a16:creationId xmlns:a16="http://schemas.microsoft.com/office/drawing/2014/main" id="{F75D8667-72DD-412B-A581-DB3C1CDF83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22541" y="4247697"/>
              <a:ext cx="0" cy="360000"/>
            </a:xfrm>
            <a:prstGeom prst="line">
              <a:avLst/>
            </a:prstGeom>
            <a:ln w="28575">
              <a:solidFill>
                <a:srgbClr val="DAE3F3"/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Skupina 7">
            <a:extLst>
              <a:ext uri="{FF2B5EF4-FFF2-40B4-BE49-F238E27FC236}">
                <a16:creationId xmlns:a16="http://schemas.microsoft.com/office/drawing/2014/main" id="{8D407C9A-D5C8-4E24-A332-F58E44D5E1B4}"/>
              </a:ext>
            </a:extLst>
          </p:cNvPr>
          <p:cNvGrpSpPr/>
          <p:nvPr userDrawn="1"/>
        </p:nvGrpSpPr>
        <p:grpSpPr>
          <a:xfrm>
            <a:off x="8920161" y="3715104"/>
            <a:ext cx="2945601" cy="532593"/>
            <a:chOff x="8920161" y="3715104"/>
            <a:chExt cx="2945601" cy="532593"/>
          </a:xfrm>
        </p:grpSpPr>
        <p:sp>
          <p:nvSpPr>
            <p:cNvPr id="9" name="Označba mesta besedila 13">
              <a:extLst>
                <a:ext uri="{FF2B5EF4-FFF2-40B4-BE49-F238E27FC236}">
                  <a16:creationId xmlns:a16="http://schemas.microsoft.com/office/drawing/2014/main" id="{37451D9E-5797-470F-8080-ABF583300383}"/>
                </a:ext>
              </a:extLst>
            </p:cNvPr>
            <p:cNvSpPr txBox="1">
              <a:spLocks/>
            </p:cNvSpPr>
            <p:nvPr/>
          </p:nvSpPr>
          <p:spPr>
            <a:xfrm>
              <a:off x="9035253" y="3715104"/>
              <a:ext cx="28305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1600">
                  <a:solidFill>
                    <a:srgbClr val="DAE3F3"/>
                  </a:solidFill>
                </a:rPr>
                <a:t>Energy efficient solutions</a:t>
              </a:r>
            </a:p>
          </p:txBody>
        </p:sp>
        <p:cxnSp>
          <p:nvCxnSpPr>
            <p:cNvPr id="10" name="Raven povezovalnik 9">
              <a:extLst>
                <a:ext uri="{FF2B5EF4-FFF2-40B4-BE49-F238E27FC236}">
                  <a16:creationId xmlns:a16="http://schemas.microsoft.com/office/drawing/2014/main" id="{880C68A9-DB32-418C-9EA3-6FA4C44BE46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20161" y="3887697"/>
              <a:ext cx="0" cy="360000"/>
            </a:xfrm>
            <a:prstGeom prst="line">
              <a:avLst/>
            </a:prstGeom>
            <a:ln w="28575">
              <a:solidFill>
                <a:srgbClr val="DAE3F3"/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0DDACB3F-DEDC-43E1-9513-D9F0C2384017}"/>
              </a:ext>
            </a:extLst>
          </p:cNvPr>
          <p:cNvGrpSpPr/>
          <p:nvPr userDrawn="1"/>
        </p:nvGrpSpPr>
        <p:grpSpPr>
          <a:xfrm>
            <a:off x="8920159" y="3349226"/>
            <a:ext cx="2945603" cy="538471"/>
            <a:chOff x="8920159" y="3349226"/>
            <a:chExt cx="2945603" cy="538471"/>
          </a:xfrm>
        </p:grpSpPr>
        <p:cxnSp>
          <p:nvCxnSpPr>
            <p:cNvPr id="12" name="Raven povezovalnik 11">
              <a:extLst>
                <a:ext uri="{FF2B5EF4-FFF2-40B4-BE49-F238E27FC236}">
                  <a16:creationId xmlns:a16="http://schemas.microsoft.com/office/drawing/2014/main" id="{930316BC-EDE0-4B86-A076-1C22A40E8E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20159" y="3527697"/>
              <a:ext cx="0" cy="360000"/>
            </a:xfrm>
            <a:prstGeom prst="line">
              <a:avLst/>
            </a:prstGeom>
            <a:ln w="28575">
              <a:solidFill>
                <a:srgbClr val="DAE3F3"/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značba mesta besedila 13">
              <a:extLst>
                <a:ext uri="{FF2B5EF4-FFF2-40B4-BE49-F238E27FC236}">
                  <a16:creationId xmlns:a16="http://schemas.microsoft.com/office/drawing/2014/main" id="{A5E63F2B-B709-48AB-BFDC-97D2EABEA536}"/>
                </a:ext>
              </a:extLst>
            </p:cNvPr>
            <p:cNvSpPr txBox="1">
              <a:spLocks/>
            </p:cNvSpPr>
            <p:nvPr/>
          </p:nvSpPr>
          <p:spPr>
            <a:xfrm>
              <a:off x="9035253" y="3349226"/>
              <a:ext cx="28305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1600">
                  <a:solidFill>
                    <a:srgbClr val="DAE3F3"/>
                  </a:solidFill>
                </a:rPr>
                <a:t>Cross-sectoral cooperation</a:t>
              </a:r>
            </a:p>
          </p:txBody>
        </p:sp>
      </p:grpSp>
      <p:grpSp>
        <p:nvGrpSpPr>
          <p:cNvPr id="14" name="Skupina 13">
            <a:extLst>
              <a:ext uri="{FF2B5EF4-FFF2-40B4-BE49-F238E27FC236}">
                <a16:creationId xmlns:a16="http://schemas.microsoft.com/office/drawing/2014/main" id="{B558531E-A915-4BF3-83A2-07F5AEDB3A8D}"/>
              </a:ext>
            </a:extLst>
          </p:cNvPr>
          <p:cNvGrpSpPr/>
          <p:nvPr userDrawn="1"/>
        </p:nvGrpSpPr>
        <p:grpSpPr>
          <a:xfrm>
            <a:off x="8917774" y="2989386"/>
            <a:ext cx="3063079" cy="538311"/>
            <a:chOff x="8917774" y="2989386"/>
            <a:chExt cx="3063079" cy="538311"/>
          </a:xfrm>
        </p:grpSpPr>
        <p:cxnSp>
          <p:nvCxnSpPr>
            <p:cNvPr id="15" name="Raven povezovalnik 14">
              <a:extLst>
                <a:ext uri="{FF2B5EF4-FFF2-40B4-BE49-F238E27FC236}">
                  <a16:creationId xmlns:a16="http://schemas.microsoft.com/office/drawing/2014/main" id="{5C0E5055-36DA-4CC0-83E3-5D5C7621A5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17774" y="3167697"/>
              <a:ext cx="0" cy="360000"/>
            </a:xfrm>
            <a:prstGeom prst="line">
              <a:avLst/>
            </a:prstGeom>
            <a:ln w="28575">
              <a:solidFill>
                <a:srgbClr val="DAE3F3"/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značba mesta besedila 13">
              <a:extLst>
                <a:ext uri="{FF2B5EF4-FFF2-40B4-BE49-F238E27FC236}">
                  <a16:creationId xmlns:a16="http://schemas.microsoft.com/office/drawing/2014/main" id="{03775936-37FF-4DF2-B3D6-F070B28F61E3}"/>
                </a:ext>
              </a:extLst>
            </p:cNvPr>
            <p:cNvSpPr txBox="1">
              <a:spLocks/>
            </p:cNvSpPr>
            <p:nvPr/>
          </p:nvSpPr>
          <p:spPr>
            <a:xfrm>
              <a:off x="9035252" y="2989386"/>
              <a:ext cx="294560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1600" dirty="0">
                  <a:solidFill>
                    <a:srgbClr val="DAE3F3"/>
                  </a:solidFill>
                </a:rPr>
                <a:t>Smart specialisation strategy</a:t>
              </a:r>
            </a:p>
          </p:txBody>
        </p:sp>
      </p:grpSp>
      <p:grpSp>
        <p:nvGrpSpPr>
          <p:cNvPr id="17" name="Skupina 16">
            <a:extLst>
              <a:ext uri="{FF2B5EF4-FFF2-40B4-BE49-F238E27FC236}">
                <a16:creationId xmlns:a16="http://schemas.microsoft.com/office/drawing/2014/main" id="{DA02C51B-C102-4492-8410-C3350838D5EC}"/>
              </a:ext>
            </a:extLst>
          </p:cNvPr>
          <p:cNvGrpSpPr/>
          <p:nvPr userDrawn="1"/>
        </p:nvGrpSpPr>
        <p:grpSpPr>
          <a:xfrm>
            <a:off x="8917774" y="2627811"/>
            <a:ext cx="3050381" cy="529277"/>
            <a:chOff x="8917774" y="2627811"/>
            <a:chExt cx="3050381" cy="529277"/>
          </a:xfrm>
        </p:grpSpPr>
        <p:cxnSp>
          <p:nvCxnSpPr>
            <p:cNvPr id="18" name="Raven povezovalnik 17">
              <a:extLst>
                <a:ext uri="{FF2B5EF4-FFF2-40B4-BE49-F238E27FC236}">
                  <a16:creationId xmlns:a16="http://schemas.microsoft.com/office/drawing/2014/main" id="{5FCD0805-E111-4C37-94A9-D26CC742206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17774" y="2797088"/>
              <a:ext cx="0" cy="360000"/>
            </a:xfrm>
            <a:prstGeom prst="line">
              <a:avLst/>
            </a:prstGeom>
            <a:ln w="28575">
              <a:solidFill>
                <a:srgbClr val="DAE3F3"/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značba mesta besedila 13">
              <a:extLst>
                <a:ext uri="{FF2B5EF4-FFF2-40B4-BE49-F238E27FC236}">
                  <a16:creationId xmlns:a16="http://schemas.microsoft.com/office/drawing/2014/main" id="{01963337-A27B-4F58-A623-B1241819E398}"/>
                </a:ext>
              </a:extLst>
            </p:cNvPr>
            <p:cNvSpPr txBox="1">
              <a:spLocks/>
            </p:cNvSpPr>
            <p:nvPr/>
          </p:nvSpPr>
          <p:spPr>
            <a:xfrm>
              <a:off x="9035252" y="2627811"/>
              <a:ext cx="293290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1600" dirty="0">
                  <a:solidFill>
                    <a:srgbClr val="DAE3F3"/>
                  </a:solidFill>
                </a:rPr>
                <a:t>Partnerships friendly policy</a:t>
              </a:r>
            </a:p>
          </p:txBody>
        </p:sp>
      </p:grpSp>
      <p:sp>
        <p:nvSpPr>
          <p:cNvPr id="20" name="Označba mesta besedila 2">
            <a:extLst>
              <a:ext uri="{FF2B5EF4-FFF2-40B4-BE49-F238E27FC236}">
                <a16:creationId xmlns:a16="http://schemas.microsoft.com/office/drawing/2014/main" id="{47A4F5F8-1679-4570-AF83-2E13577987E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7135" y="2999749"/>
            <a:ext cx="7459279" cy="78842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z="1700" dirty="0"/>
              <a:t>innovation cluster </a:t>
            </a:r>
          </a:p>
          <a:p>
            <a:r>
              <a:rPr lang="en-GB" sz="2400" b="1" dirty="0"/>
              <a:t>green technologies </a:t>
            </a:r>
            <a:r>
              <a:rPr lang="en-GB" sz="2400" dirty="0"/>
              <a:t>and</a:t>
            </a:r>
            <a:r>
              <a:rPr lang="en-GB" sz="2400" b="1" dirty="0"/>
              <a:t> energy-efficient solutions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D42BAD10-4C31-44C2-AB6C-0799AE1437D8}"/>
              </a:ext>
            </a:extLst>
          </p:cNvPr>
          <p:cNvGrpSpPr/>
          <p:nvPr userDrawn="1"/>
        </p:nvGrpSpPr>
        <p:grpSpPr>
          <a:xfrm>
            <a:off x="8562972" y="4610099"/>
            <a:ext cx="2613328" cy="714378"/>
            <a:chOff x="8562972" y="4610099"/>
            <a:chExt cx="2613328" cy="714378"/>
          </a:xfrm>
        </p:grpSpPr>
        <p:sp>
          <p:nvSpPr>
            <p:cNvPr id="22" name="Elipsa 21">
              <a:extLst>
                <a:ext uri="{FF2B5EF4-FFF2-40B4-BE49-F238E27FC236}">
                  <a16:creationId xmlns:a16="http://schemas.microsoft.com/office/drawing/2014/main" id="{BD5D0DFD-6693-4018-89D8-58F096F819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62972" y="4610099"/>
              <a:ext cx="714378" cy="714378"/>
            </a:xfrm>
            <a:prstGeom prst="ellipse">
              <a:avLst/>
            </a:prstGeom>
            <a:noFill/>
            <a:ln w="76200">
              <a:solidFill>
                <a:srgbClr val="DAE3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Bahnschrift" panose="020B0502040204020203" pitchFamily="34" charset="0"/>
              </a:endParaRPr>
            </a:p>
          </p:txBody>
        </p:sp>
        <p:sp>
          <p:nvSpPr>
            <p:cNvPr id="23" name="Označba mesta besedila 13">
              <a:extLst>
                <a:ext uri="{FF2B5EF4-FFF2-40B4-BE49-F238E27FC236}">
                  <a16:creationId xmlns:a16="http://schemas.microsoft.com/office/drawing/2014/main" id="{1CD4A0F9-C2A0-41E6-B9A4-56D1D86C3F84}"/>
                </a:ext>
              </a:extLst>
            </p:cNvPr>
            <p:cNvSpPr txBox="1">
              <a:spLocks/>
            </p:cNvSpPr>
            <p:nvPr/>
          </p:nvSpPr>
          <p:spPr>
            <a:xfrm>
              <a:off x="9365328" y="4748530"/>
              <a:ext cx="181097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2000" dirty="0">
                  <a:solidFill>
                    <a:srgbClr val="DAE3F3"/>
                  </a:solidFill>
                </a:rPr>
                <a:t>Slovenia</a:t>
              </a:r>
              <a:endParaRPr lang="en-GB" sz="1600" dirty="0">
                <a:solidFill>
                  <a:srgbClr val="DAE3F3"/>
                </a:solidFill>
              </a:endParaRPr>
            </a:p>
          </p:txBody>
        </p:sp>
      </p:grpSp>
      <p:pic>
        <p:nvPicPr>
          <p:cNvPr id="24" name="Slika 10">
            <a:extLst>
              <a:ext uri="{FF2B5EF4-FFF2-40B4-BE49-F238E27FC236}">
                <a16:creationId xmlns:a16="http://schemas.microsoft.com/office/drawing/2014/main" id="{25684BE3-41E9-4513-A0BD-F157766F7A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332326" y="218995"/>
            <a:ext cx="2470694" cy="112151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170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Relationship Id="rId14" Type="http://schemas.openxmlformats.org/officeDocument/2006/relationships/hyperlink" Target="http://www.teces.si/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12" Type="http://schemas.openxmlformats.org/officeDocument/2006/relationships/hyperlink" Target="http://www.teces.si/" TargetMode="Externa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10.sv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8.sv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svg"/><Relationship Id="rId11" Type="http://schemas.openxmlformats.org/officeDocument/2006/relationships/image" Target="../media/image17.png"/><Relationship Id="rId5" Type="http://schemas.openxmlformats.org/officeDocument/2006/relationships/image" Target="../media/image13.png"/><Relationship Id="rId10" Type="http://schemas.microsoft.com/office/2007/relationships/hdphoto" Target="../media/hdphoto1.wdp"/><Relationship Id="rId4" Type="http://schemas.openxmlformats.org/officeDocument/2006/relationships/image" Target="../media/image12.svg"/><Relationship Id="rId9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.sv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fika 4">
            <a:extLst>
              <a:ext uri="{FF2B5EF4-FFF2-40B4-BE49-F238E27FC236}">
                <a16:creationId xmlns:a16="http://schemas.microsoft.com/office/drawing/2014/main" id="{B201AB4E-06D7-4403-9D1D-181F63DA95D0}"/>
              </a:ext>
            </a:extLst>
          </p:cNvPr>
          <p:cNvSpPr/>
          <p:nvPr userDrawn="1"/>
        </p:nvSpPr>
        <p:spPr>
          <a:xfrm>
            <a:off x="0" y="684"/>
            <a:ext cx="12193200" cy="719440"/>
          </a:xfrm>
          <a:custGeom>
            <a:avLst/>
            <a:gdLst>
              <a:gd name="connsiteX0" fmla="*/ 0 w 12178156"/>
              <a:gd name="connsiteY0" fmla="*/ 0 h 719440"/>
              <a:gd name="connsiteX1" fmla="*/ 12178157 w 12178156"/>
              <a:gd name="connsiteY1" fmla="*/ 0 h 719440"/>
              <a:gd name="connsiteX2" fmla="*/ 12178157 w 12178156"/>
              <a:gd name="connsiteY2" fmla="*/ 719441 h 719440"/>
              <a:gd name="connsiteX3" fmla="*/ 1 w 12178156"/>
              <a:gd name="connsiteY3" fmla="*/ 719441 h 719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8156" h="719440">
                <a:moveTo>
                  <a:pt x="0" y="0"/>
                </a:moveTo>
                <a:lnTo>
                  <a:pt x="12178157" y="0"/>
                </a:lnTo>
                <a:lnTo>
                  <a:pt x="12178157" y="719441"/>
                </a:lnTo>
                <a:lnTo>
                  <a:pt x="1" y="719441"/>
                </a:lnTo>
                <a:close/>
              </a:path>
            </a:pathLst>
          </a:custGeom>
          <a:gradFill flip="none" rotWithShape="1">
            <a:gsLst>
              <a:gs pos="0">
                <a:srgbClr val="008000"/>
              </a:gs>
              <a:gs pos="99000">
                <a:schemeClr val="accent6">
                  <a:lumMod val="75000"/>
                </a:schemeClr>
              </a:gs>
              <a:gs pos="0">
                <a:schemeClr val="accent6">
                  <a:lumMod val="50000"/>
                </a:schemeClr>
              </a:gs>
            </a:gsLst>
            <a:lin ang="10800000" scaled="1"/>
            <a:tileRect/>
          </a:gradFill>
          <a:ln w="89717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0D479163-B026-41D9-9FAD-EE5AFF7AB754}"/>
              </a:ext>
            </a:extLst>
          </p:cNvPr>
          <p:cNvPicPr preferRelativeResize="0">
            <a:picLocks/>
          </p:cNvPicPr>
          <p:nvPr userDrawn="1"/>
        </p:nvPicPr>
        <p:blipFill>
          <a:blip r:embed="rId9">
            <a:lum bright="41000"/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43061" y="-208"/>
            <a:ext cx="6848939" cy="6840000"/>
          </a:xfrm>
          <a:prstGeom prst="rect">
            <a:avLst/>
          </a:prstGeom>
        </p:spPr>
      </p:pic>
      <p:sp>
        <p:nvSpPr>
          <p:cNvPr id="7" name="Pravokotnik 6">
            <a:extLst>
              <a:ext uri="{FF2B5EF4-FFF2-40B4-BE49-F238E27FC236}">
                <a16:creationId xmlns:a16="http://schemas.microsoft.com/office/drawing/2014/main" id="{9070ECF9-C382-41B7-A6D8-EAC97A1294A4}"/>
              </a:ext>
            </a:extLst>
          </p:cNvPr>
          <p:cNvSpPr/>
          <p:nvPr userDrawn="1"/>
        </p:nvSpPr>
        <p:spPr>
          <a:xfrm>
            <a:off x="0" y="720000"/>
            <a:ext cx="12193200" cy="36000"/>
          </a:xfrm>
          <a:prstGeom prst="rect">
            <a:avLst/>
          </a:prstGeom>
          <a:solidFill>
            <a:srgbClr val="B2A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Označba mesta noge 9">
            <a:extLst>
              <a:ext uri="{FF2B5EF4-FFF2-40B4-BE49-F238E27FC236}">
                <a16:creationId xmlns:a16="http://schemas.microsoft.com/office/drawing/2014/main" id="{11E88C05-4965-4D15-8D10-72091C4585FC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333375" y="6562725"/>
            <a:ext cx="10953751" cy="253724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  <p:sp>
        <p:nvSpPr>
          <p:cNvPr id="21" name="Označba mesta številke diapozitiva 10">
            <a:extLst>
              <a:ext uri="{FF2B5EF4-FFF2-40B4-BE49-F238E27FC236}">
                <a16:creationId xmlns:a16="http://schemas.microsoft.com/office/drawing/2014/main" id="{046CDA3A-8148-4540-A36A-3FC016746359}"/>
              </a:ext>
            </a:extLst>
          </p:cNvPr>
          <p:cNvSpPr>
            <a:spLocks noGrp="1"/>
          </p:cNvSpPr>
          <p:nvPr>
            <p:ph type="sldNum" idx="4"/>
          </p:nvPr>
        </p:nvSpPr>
        <p:spPr>
          <a:xfrm>
            <a:off x="11363325" y="6562724"/>
            <a:ext cx="762000" cy="2537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Bahnschrift" panose="020B0502040204020203" pitchFamily="34" charset="0"/>
              </a:defRPr>
            </a:lvl1pPr>
          </a:lstStyle>
          <a:p>
            <a:pPr algn="r"/>
            <a:fld id="{454DD715-2E5E-4D69-A8FF-7C528D40B046}" type="slidenum">
              <a:rPr lang="en-GB" spc="-1" smtClean="0"/>
              <a:pPr algn="r"/>
              <a:t>‹#›</a:t>
            </a:fld>
            <a:endParaRPr lang="en-GB" spc="-1" dirty="0"/>
          </a:p>
        </p:txBody>
      </p:sp>
      <p:pic>
        <p:nvPicPr>
          <p:cNvPr id="9" name="Slika 10">
            <a:extLst>
              <a:ext uri="{FF2B5EF4-FFF2-40B4-BE49-F238E27FC236}">
                <a16:creationId xmlns:a16="http://schemas.microsoft.com/office/drawing/2014/main" id="{4BBF5147-F859-4315-B67F-758FA509285C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/>
        </p:blipFill>
        <p:spPr>
          <a:xfrm>
            <a:off x="67407" y="43067"/>
            <a:ext cx="1410891" cy="640440"/>
          </a:xfrm>
          <a:prstGeom prst="rect">
            <a:avLst/>
          </a:prstGeom>
          <a:ln>
            <a:noFill/>
          </a:ln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0245FB78-EF07-4AF5-A822-975CC458C1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9000" contras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94" t="31726"/>
          <a:stretch/>
        </p:blipFill>
        <p:spPr>
          <a:xfrm>
            <a:off x="8938" y="1348080"/>
            <a:ext cx="4644853" cy="4899632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  <a:softEdge rad="0"/>
          </a:effectLst>
        </p:spPr>
      </p:pic>
      <p:pic>
        <p:nvPicPr>
          <p:cNvPr id="13" name="Grafika 11">
            <a:hlinkClick r:id="rId14"/>
            <a:extLst>
              <a:ext uri="{FF2B5EF4-FFF2-40B4-BE49-F238E27FC236}">
                <a16:creationId xmlns:a16="http://schemas.microsoft.com/office/drawing/2014/main" id="{28EC1F64-AF59-4C69-84F8-39005C6FA6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r="63950"/>
          <a:stretch/>
        </p:blipFill>
        <p:spPr>
          <a:xfrm>
            <a:off x="11883985" y="19050"/>
            <a:ext cx="288965" cy="252000"/>
          </a:xfrm>
          <a:prstGeom prst="rect">
            <a:avLst/>
          </a:pr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79" r:id="rId5"/>
    <p:sldLayoutId id="2147483666" r:id="rId6"/>
    <p:sldLayoutId id="2147483697" r:id="rId7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Bahnschrift" panose="020B0502040204020203" pitchFamily="34" charset="0"/>
          <a:ea typeface="+mj-ea"/>
          <a:cs typeface="+mj-cs"/>
        </a:defRPr>
      </a:lvl1pPr>
    </p:titleStyle>
    <p:bodyStyle>
      <a:lvl1pPr marL="565200" indent="-457200" algn="l" defTabSz="914400" rtl="0" eaLnBrk="1" latinLnBrk="0" hangingPunct="1">
        <a:lnSpc>
          <a:spcPct val="90000"/>
        </a:lnSpc>
        <a:spcBef>
          <a:spcPts val="1000"/>
        </a:spcBef>
        <a:buClr>
          <a:srgbClr val="DCB43C"/>
        </a:buClr>
        <a:buSzPct val="100000"/>
        <a:buFont typeface="Wingdings" panose="05000000000000000000" pitchFamily="2" charset="2"/>
        <a:buChar char=""/>
        <a:defRPr sz="2800" kern="1200">
          <a:solidFill>
            <a:schemeClr val="tx1"/>
          </a:solidFill>
          <a:latin typeface="Bahnschrift" panose="020B05020402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Bahnschrift" panose="020B05020402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Bahnschrift" panose="020B05020402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ahnschrift" panose="020B05020402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ahnschrift" panose="020B05020402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ahnschrift" panose="020B0502040204020203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ahnschrift" panose="020B0502040204020203" pitchFamily="34" charset="0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a 5">
            <a:extLst>
              <a:ext uri="{FF2B5EF4-FFF2-40B4-BE49-F238E27FC236}">
                <a16:creationId xmlns:a16="http://schemas.microsoft.com/office/drawing/2014/main" id="{6CB5A412-E0FC-47B9-92D4-EE38F29B499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E77B845D-7899-4C16-9D0F-1F3F9A9A8CFC}"/>
              </a:ext>
            </a:extLst>
          </p:cNvPr>
          <p:cNvPicPr preferRelativeResize="0">
            <a:picLocks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43062" y="-208"/>
            <a:ext cx="6840000" cy="6840000"/>
          </a:xfrm>
          <a:prstGeom prst="rect">
            <a:avLst/>
          </a:prstGeom>
        </p:spPr>
      </p:pic>
      <p:pic>
        <p:nvPicPr>
          <p:cNvPr id="9" name="Grafika 11">
            <a:hlinkClick r:id="rId12"/>
            <a:extLst>
              <a:ext uri="{FF2B5EF4-FFF2-40B4-BE49-F238E27FC236}">
                <a16:creationId xmlns:a16="http://schemas.microsoft.com/office/drawing/2014/main" id="{ADB111E4-1B3F-4D38-BACD-AEDE683328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r="63950"/>
          <a:stretch/>
        </p:blipFill>
        <p:spPr>
          <a:xfrm>
            <a:off x="11801086" y="124638"/>
            <a:ext cx="288965" cy="252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3618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91" r:id="rId2"/>
    <p:sldLayoutId id="2147483668" r:id="rId3"/>
    <p:sldLayoutId id="2147483669" r:id="rId4"/>
    <p:sldLayoutId id="2147483690" r:id="rId5"/>
    <p:sldLayoutId id="2147483670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a 1">
            <a:extLst>
              <a:ext uri="{FF2B5EF4-FFF2-40B4-BE49-F238E27FC236}">
                <a16:creationId xmlns:a16="http://schemas.microsoft.com/office/drawing/2014/main" id="{02C88E7C-2DB3-49D7-BDE0-D13EDDDB121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4766" y="669131"/>
            <a:ext cx="820490" cy="659608"/>
          </a:xfrm>
          <a:prstGeom prst="rect">
            <a:avLst/>
          </a:prstGeom>
        </p:spPr>
      </p:pic>
      <p:pic>
        <p:nvPicPr>
          <p:cNvPr id="3" name="Grafika 2">
            <a:extLst>
              <a:ext uri="{FF2B5EF4-FFF2-40B4-BE49-F238E27FC236}">
                <a16:creationId xmlns:a16="http://schemas.microsoft.com/office/drawing/2014/main" id="{B01F487B-376C-4977-AC24-137279048114}"/>
              </a:ext>
            </a:extLst>
          </p:cNvPr>
          <p:cNvPicPr preferRelativeResize="0"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52000" y="-1"/>
            <a:ext cx="6840000" cy="6840000"/>
          </a:xfrm>
          <a:prstGeom prst="rect">
            <a:avLst/>
          </a:prstGeom>
        </p:spPr>
      </p:pic>
      <p:pic>
        <p:nvPicPr>
          <p:cNvPr id="5" name="Grafika 4">
            <a:extLst>
              <a:ext uri="{FF2B5EF4-FFF2-40B4-BE49-F238E27FC236}">
                <a16:creationId xmlns:a16="http://schemas.microsoft.com/office/drawing/2014/main" id="{0E1CEEB3-3E01-4978-AE6A-EEFF913CCC5F}"/>
              </a:ext>
            </a:extLst>
          </p:cNvPr>
          <p:cNvPicPr preferRelativeResize="0">
            <a:picLocks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52000" y="-1"/>
            <a:ext cx="6840000" cy="6840000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DBB3DAC1-09FB-4D57-8D97-C09FA5BB9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9000" contras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94" t="31726"/>
          <a:stretch/>
        </p:blipFill>
        <p:spPr>
          <a:xfrm>
            <a:off x="8938" y="1348080"/>
            <a:ext cx="4644853" cy="4899632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  <a:softEdge rad="0"/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4F9205D1-34AD-4B18-93B8-7CE0E62F3B35}"/>
              </a:ext>
            </a:extLst>
          </p:cNvPr>
          <p:cNvPicPr/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5" t="23530" r="20857" b="23529"/>
          <a:stretch/>
        </p:blipFill>
        <p:spPr bwMode="auto">
          <a:xfrm>
            <a:off x="11798191" y="107546"/>
            <a:ext cx="285115" cy="2876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82280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F0B43C"/>
          </a:solidFill>
          <a:latin typeface="Bahnschrift" panose="020B0502040204020203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a 5">
            <a:extLst>
              <a:ext uri="{FF2B5EF4-FFF2-40B4-BE49-F238E27FC236}">
                <a16:creationId xmlns:a16="http://schemas.microsoft.com/office/drawing/2014/main" id="{336883BF-7FE3-47B8-AF94-4944CD9A78EE}"/>
              </a:ext>
            </a:extLst>
          </p:cNvPr>
          <p:cNvPicPr preferRelativeResize="0">
            <a:picLocks/>
          </p:cNvPicPr>
          <p:nvPr userDrawn="1"/>
        </p:nvPicPr>
        <p:blipFill>
          <a:blip r:embed="rId6">
            <a:lum bright="41000"/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43062" y="-208"/>
            <a:ext cx="6840000" cy="68400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4EEACFFA-4FE9-4CB8-B1AD-EACEDD041D26}"/>
              </a:ext>
            </a:extLst>
          </p:cNvPr>
          <p:cNvPicPr/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5" t="23530" r="20857" b="23529"/>
          <a:stretch/>
        </p:blipFill>
        <p:spPr bwMode="auto">
          <a:xfrm>
            <a:off x="11798191" y="107546"/>
            <a:ext cx="285115" cy="2876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20180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99" r:id="rId2"/>
    <p:sldLayoutId id="2147483702" r:id="rId3"/>
    <p:sldLayoutId id="2147483703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F0B43C"/>
          </a:solidFill>
          <a:latin typeface="Bahnschrift" panose="020B0502040204020203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7" Type="http://schemas.openxmlformats.org/officeDocument/2006/relationships/image" Target="../media/image48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50.xml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slide" Target="slide43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slide" Target="slide19.xml"/><Relationship Id="rId5" Type="http://schemas.openxmlformats.org/officeDocument/2006/relationships/image" Target="../media/image34.png"/><Relationship Id="rId10" Type="http://schemas.openxmlformats.org/officeDocument/2006/relationships/slide" Target="slide6.xml"/><Relationship Id="rId4" Type="http://schemas.openxmlformats.org/officeDocument/2006/relationships/image" Target="../media/image33.png"/><Relationship Id="rId9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go.teces.si/SRIP-akcijski-nacrt" TargetMode="External"/><Relationship Id="rId2" Type="http://schemas.openxmlformats.org/officeDocument/2006/relationships/hyperlink" Target="https://srip-pametne-stavbe.si/images/SRIP/clanstvo/SRIP-PSiDL_Akcijski_nacrt-2020-2023_v1.1_20210208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64.png"/><Relationship Id="rId4" Type="http://schemas.openxmlformats.org/officeDocument/2006/relationships/hyperlink" Target="SRIP-3_skupscina-Gradivo/SRIP_3_Skup&#353;&#269;ina_Tocka-4_Poro&#269;ila_Akcijski%20na&#269;rt/SRIP-PSiDL_Akcijski_nacrt-2020-2022_d1.1_20201108.pdf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9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2.sv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3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značba mesta besedila 14">
            <a:extLst>
              <a:ext uri="{FF2B5EF4-FFF2-40B4-BE49-F238E27FC236}">
                <a16:creationId xmlns:a16="http://schemas.microsoft.com/office/drawing/2014/main" id="{B64DACCB-64CA-4296-A189-128BFAC035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sl-SI" dirty="0">
                <a:solidFill>
                  <a:schemeClr val="bg1">
                    <a:lumMod val="50000"/>
                  </a:schemeClr>
                </a:solidFill>
              </a:rPr>
              <a:t>15. april 2021</a:t>
            </a:r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48A226FC-7E7B-4BA3-9E48-4315C7F7F4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90938" y="2250183"/>
            <a:ext cx="6796578" cy="1754326"/>
          </a:xfrm>
        </p:spPr>
        <p:txBody>
          <a:bodyPr wrap="square">
            <a:spAutoFit/>
          </a:bodyPr>
          <a:lstStyle/>
          <a:p>
            <a:r>
              <a:rPr lang="it-IT" sz="3600" dirty="0">
                <a:solidFill>
                  <a:srgbClr val="3F9347"/>
                </a:solidFill>
                <a:ea typeface="+mj-ea"/>
                <a:cs typeface="+mj-cs"/>
              </a:rPr>
              <a:t>PRENOVA S4 IN PRIORITETA </a:t>
            </a:r>
            <a:br>
              <a:rPr lang="it-IT" sz="3600" dirty="0">
                <a:solidFill>
                  <a:srgbClr val="3F9347"/>
                </a:solidFill>
                <a:ea typeface="+mj-ea"/>
                <a:cs typeface="+mj-cs"/>
              </a:rPr>
            </a:br>
            <a:r>
              <a:rPr lang="it-IT" sz="3600" dirty="0">
                <a:solidFill>
                  <a:srgbClr val="3F9347"/>
                </a:solidFill>
                <a:ea typeface="+mj-ea"/>
                <a:cs typeface="+mj-cs"/>
              </a:rPr>
              <a:t>PAMETNE STAVBE IN DOM Z LESNO VERIGO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6785A8AB-62B7-4CA6-9E35-36B7A6C9A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9647" y="4222229"/>
            <a:ext cx="6437744" cy="424732"/>
          </a:xfrm>
        </p:spPr>
        <p:txBody>
          <a:bodyPr/>
          <a:lstStyle/>
          <a:p>
            <a:endParaRPr lang="sl-SI" dirty="0"/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45F3AD6D-139C-4932-B3A2-76FB2181BB54}"/>
              </a:ext>
            </a:extLst>
          </p:cNvPr>
          <p:cNvGrpSpPr/>
          <p:nvPr/>
        </p:nvGrpSpPr>
        <p:grpSpPr>
          <a:xfrm>
            <a:off x="8555835" y="3659316"/>
            <a:ext cx="3047989" cy="527421"/>
            <a:chOff x="8555835" y="3632372"/>
            <a:chExt cx="3047989" cy="527421"/>
          </a:xfrm>
        </p:grpSpPr>
        <p:sp>
          <p:nvSpPr>
            <p:cNvPr id="17" name="Označba mesta besedila 13">
              <a:extLst>
                <a:ext uri="{FF2B5EF4-FFF2-40B4-BE49-F238E27FC236}">
                  <a16:creationId xmlns:a16="http://schemas.microsoft.com/office/drawing/2014/main" id="{BFFB4B53-40E0-46E8-BF3C-88F4DECC11FE}"/>
                </a:ext>
              </a:extLst>
            </p:cNvPr>
            <p:cNvSpPr txBox="1">
              <a:spLocks/>
            </p:cNvSpPr>
            <p:nvPr/>
          </p:nvSpPr>
          <p:spPr>
            <a:xfrm>
              <a:off x="8670926" y="3632372"/>
              <a:ext cx="2932898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sl-SI" sz="1600" dirty="0">
                  <a:solidFill>
                    <a:schemeClr val="bg1">
                      <a:lumMod val="50000"/>
                    </a:schemeClr>
                  </a:solidFill>
                </a:rPr>
                <a:t>Energetsko učinkovite rešitve</a:t>
              </a:r>
            </a:p>
          </p:txBody>
        </p:sp>
        <p:cxnSp>
          <p:nvCxnSpPr>
            <p:cNvPr id="19" name="Raven povezovalnik 18">
              <a:extLst>
                <a:ext uri="{FF2B5EF4-FFF2-40B4-BE49-F238E27FC236}">
                  <a16:creationId xmlns:a16="http://schemas.microsoft.com/office/drawing/2014/main" id="{77E990A0-69DF-49A9-9107-BA18219CFF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55835" y="3799793"/>
              <a:ext cx="0" cy="36000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Skupina 6">
            <a:extLst>
              <a:ext uri="{FF2B5EF4-FFF2-40B4-BE49-F238E27FC236}">
                <a16:creationId xmlns:a16="http://schemas.microsoft.com/office/drawing/2014/main" id="{BA5B33DC-215D-449B-8602-83E7B292CEDC}"/>
              </a:ext>
            </a:extLst>
          </p:cNvPr>
          <p:cNvGrpSpPr/>
          <p:nvPr/>
        </p:nvGrpSpPr>
        <p:grpSpPr>
          <a:xfrm>
            <a:off x="8555833" y="3215779"/>
            <a:ext cx="3369467" cy="544276"/>
            <a:chOff x="8555833" y="3255517"/>
            <a:chExt cx="3369467" cy="544276"/>
          </a:xfrm>
        </p:grpSpPr>
        <p:cxnSp>
          <p:nvCxnSpPr>
            <p:cNvPr id="20" name="Raven povezovalnik 19">
              <a:extLst>
                <a:ext uri="{FF2B5EF4-FFF2-40B4-BE49-F238E27FC236}">
                  <a16:creationId xmlns:a16="http://schemas.microsoft.com/office/drawing/2014/main" id="{B2866C02-9E1A-4073-8643-E457BA880F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55833" y="3439793"/>
              <a:ext cx="0" cy="36000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značba mesta besedila 13">
              <a:extLst>
                <a:ext uri="{FF2B5EF4-FFF2-40B4-BE49-F238E27FC236}">
                  <a16:creationId xmlns:a16="http://schemas.microsoft.com/office/drawing/2014/main" id="{80C367B8-34CC-4B85-8223-9813A51FCDA1}"/>
                </a:ext>
              </a:extLst>
            </p:cNvPr>
            <p:cNvSpPr txBox="1">
              <a:spLocks/>
            </p:cNvSpPr>
            <p:nvPr/>
          </p:nvSpPr>
          <p:spPr>
            <a:xfrm>
              <a:off x="8670926" y="3255517"/>
              <a:ext cx="3254374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sl-SI" sz="1600" dirty="0">
                  <a:solidFill>
                    <a:schemeClr val="bg1">
                      <a:lumMod val="50000"/>
                    </a:schemeClr>
                  </a:solidFill>
                </a:rPr>
                <a:t>Trajnostne in pametne stavbe</a:t>
              </a:r>
            </a:p>
          </p:txBody>
        </p:sp>
      </p:grpSp>
      <p:grpSp>
        <p:nvGrpSpPr>
          <p:cNvPr id="10" name="Skupina 9">
            <a:extLst>
              <a:ext uri="{FF2B5EF4-FFF2-40B4-BE49-F238E27FC236}">
                <a16:creationId xmlns:a16="http://schemas.microsoft.com/office/drawing/2014/main" id="{82267CEE-5BFF-4301-8413-F33A1F218CDB}"/>
              </a:ext>
            </a:extLst>
          </p:cNvPr>
          <p:cNvGrpSpPr/>
          <p:nvPr/>
        </p:nvGrpSpPr>
        <p:grpSpPr>
          <a:xfrm>
            <a:off x="8553448" y="2795102"/>
            <a:ext cx="3484560" cy="538271"/>
            <a:chOff x="8553448" y="2901522"/>
            <a:chExt cx="3484560" cy="538271"/>
          </a:xfrm>
        </p:grpSpPr>
        <p:cxnSp>
          <p:nvCxnSpPr>
            <p:cNvPr id="22" name="Raven povezovalnik 21">
              <a:extLst>
                <a:ext uri="{FF2B5EF4-FFF2-40B4-BE49-F238E27FC236}">
                  <a16:creationId xmlns:a16="http://schemas.microsoft.com/office/drawing/2014/main" id="{30C8DCE0-5D3F-467F-94C2-96053319584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53448" y="3079793"/>
              <a:ext cx="0" cy="36000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značba mesta besedila 13">
              <a:extLst>
                <a:ext uri="{FF2B5EF4-FFF2-40B4-BE49-F238E27FC236}">
                  <a16:creationId xmlns:a16="http://schemas.microsoft.com/office/drawing/2014/main" id="{6B4AC8DF-F89F-478A-8C70-FAE26C8A3389}"/>
                </a:ext>
              </a:extLst>
            </p:cNvPr>
            <p:cNvSpPr txBox="1">
              <a:spLocks/>
            </p:cNvSpPr>
            <p:nvPr/>
          </p:nvSpPr>
          <p:spPr>
            <a:xfrm>
              <a:off x="8670926" y="2901522"/>
              <a:ext cx="3367082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sl-SI" sz="1600" dirty="0">
                  <a:solidFill>
                    <a:schemeClr val="bg1">
                      <a:lumMod val="50000"/>
                    </a:schemeClr>
                  </a:solidFill>
                </a:rPr>
                <a:t>Medsektorsko povezovanje</a:t>
              </a:r>
            </a:p>
          </p:txBody>
        </p:sp>
      </p:grpSp>
      <p:grpSp>
        <p:nvGrpSpPr>
          <p:cNvPr id="2" name="Skupina 1">
            <a:extLst>
              <a:ext uri="{FF2B5EF4-FFF2-40B4-BE49-F238E27FC236}">
                <a16:creationId xmlns:a16="http://schemas.microsoft.com/office/drawing/2014/main" id="{69DA1FD1-54FA-4075-AAED-3AEC448D5A42}"/>
              </a:ext>
            </a:extLst>
          </p:cNvPr>
          <p:cNvGrpSpPr/>
          <p:nvPr/>
        </p:nvGrpSpPr>
        <p:grpSpPr>
          <a:xfrm>
            <a:off x="8553448" y="2391988"/>
            <a:ext cx="3027685" cy="527099"/>
            <a:chOff x="8553448" y="2365861"/>
            <a:chExt cx="3027685" cy="527099"/>
          </a:xfrm>
        </p:grpSpPr>
        <p:cxnSp>
          <p:nvCxnSpPr>
            <p:cNvPr id="26" name="Raven povezovalnik 25">
              <a:extLst>
                <a:ext uri="{FF2B5EF4-FFF2-40B4-BE49-F238E27FC236}">
                  <a16:creationId xmlns:a16="http://schemas.microsoft.com/office/drawing/2014/main" id="{D99FE13C-E429-435E-B86A-F76DA813A2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53448" y="2532960"/>
              <a:ext cx="0" cy="36000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značba mesta besedila 13">
              <a:extLst>
                <a:ext uri="{FF2B5EF4-FFF2-40B4-BE49-F238E27FC236}">
                  <a16:creationId xmlns:a16="http://schemas.microsoft.com/office/drawing/2014/main" id="{1CF7B896-57DE-4714-B360-A4952F19BD06}"/>
                </a:ext>
              </a:extLst>
            </p:cNvPr>
            <p:cNvSpPr txBox="1">
              <a:spLocks/>
            </p:cNvSpPr>
            <p:nvPr/>
          </p:nvSpPr>
          <p:spPr>
            <a:xfrm>
              <a:off x="8648230" y="2365861"/>
              <a:ext cx="2932903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sl-SI" sz="1600" dirty="0">
                  <a:solidFill>
                    <a:schemeClr val="bg1">
                      <a:lumMod val="50000"/>
                    </a:schemeClr>
                  </a:solidFill>
                </a:rPr>
                <a:t>Povezovanju prijazna politika</a:t>
              </a:r>
            </a:p>
          </p:txBody>
        </p:sp>
      </p:grpSp>
      <p:grpSp>
        <p:nvGrpSpPr>
          <p:cNvPr id="4" name="Skupina 3">
            <a:extLst>
              <a:ext uri="{FF2B5EF4-FFF2-40B4-BE49-F238E27FC236}">
                <a16:creationId xmlns:a16="http://schemas.microsoft.com/office/drawing/2014/main" id="{C27B38BD-3DAC-4CB1-8B62-CE974B30330F}"/>
              </a:ext>
            </a:extLst>
          </p:cNvPr>
          <p:cNvGrpSpPr/>
          <p:nvPr/>
        </p:nvGrpSpPr>
        <p:grpSpPr>
          <a:xfrm>
            <a:off x="8549636" y="2003073"/>
            <a:ext cx="3375664" cy="523879"/>
            <a:chOff x="8549636" y="1985655"/>
            <a:chExt cx="3375664" cy="523879"/>
          </a:xfrm>
        </p:grpSpPr>
        <p:cxnSp>
          <p:nvCxnSpPr>
            <p:cNvPr id="41" name="Raven povezovalnik 40">
              <a:extLst>
                <a:ext uri="{FF2B5EF4-FFF2-40B4-BE49-F238E27FC236}">
                  <a16:creationId xmlns:a16="http://schemas.microsoft.com/office/drawing/2014/main" id="{469EE0E0-1911-4F77-9936-954DDCD3EE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49636" y="2149534"/>
              <a:ext cx="0" cy="36000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značba mesta besedila 13">
              <a:extLst>
                <a:ext uri="{FF2B5EF4-FFF2-40B4-BE49-F238E27FC236}">
                  <a16:creationId xmlns:a16="http://schemas.microsoft.com/office/drawing/2014/main" id="{1407D87D-59B5-40F9-A71C-D8495C072926}"/>
                </a:ext>
              </a:extLst>
            </p:cNvPr>
            <p:cNvSpPr txBox="1">
              <a:spLocks/>
            </p:cNvSpPr>
            <p:nvPr/>
          </p:nvSpPr>
          <p:spPr>
            <a:xfrm>
              <a:off x="8648230" y="1985655"/>
              <a:ext cx="3277070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sl-SI" sz="1600" dirty="0">
                  <a:solidFill>
                    <a:schemeClr val="bg1">
                      <a:lumMod val="50000"/>
                    </a:schemeClr>
                  </a:solidFill>
                </a:rPr>
                <a:t>Strategija pametne specializacije</a:t>
              </a:r>
            </a:p>
          </p:txBody>
        </p:sp>
      </p:grpSp>
      <p:grpSp>
        <p:nvGrpSpPr>
          <p:cNvPr id="45" name="Skupina 44">
            <a:extLst>
              <a:ext uri="{FF2B5EF4-FFF2-40B4-BE49-F238E27FC236}">
                <a16:creationId xmlns:a16="http://schemas.microsoft.com/office/drawing/2014/main" id="{DC45AF6E-9E11-445F-A710-341998A1BCF7}"/>
              </a:ext>
            </a:extLst>
          </p:cNvPr>
          <p:cNvGrpSpPr/>
          <p:nvPr/>
        </p:nvGrpSpPr>
        <p:grpSpPr>
          <a:xfrm>
            <a:off x="8562972" y="4610099"/>
            <a:ext cx="2613328" cy="714378"/>
            <a:chOff x="8562972" y="4610099"/>
            <a:chExt cx="2613328" cy="714378"/>
          </a:xfrm>
        </p:grpSpPr>
        <p:sp>
          <p:nvSpPr>
            <p:cNvPr id="9" name="Elipsa 8">
              <a:extLst>
                <a:ext uri="{FF2B5EF4-FFF2-40B4-BE49-F238E27FC236}">
                  <a16:creationId xmlns:a16="http://schemas.microsoft.com/office/drawing/2014/main" id="{C3EB8C9E-7D74-4753-93CB-BC41E36AB9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62972" y="4610099"/>
              <a:ext cx="714378" cy="714378"/>
            </a:xfrm>
            <a:prstGeom prst="ellipse">
              <a:avLst/>
            </a:prstGeom>
            <a:no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l-SI">
                <a:solidFill>
                  <a:schemeClr val="bg1">
                    <a:lumMod val="50000"/>
                  </a:schemeClr>
                </a:solidFill>
                <a:latin typeface="Bahnschrift" panose="020B0502040204020203" pitchFamily="34" charset="0"/>
              </a:endParaRPr>
            </a:p>
          </p:txBody>
        </p:sp>
        <p:sp>
          <p:nvSpPr>
            <p:cNvPr id="21" name="Označba mesta besedila 13">
              <a:extLst>
                <a:ext uri="{FF2B5EF4-FFF2-40B4-BE49-F238E27FC236}">
                  <a16:creationId xmlns:a16="http://schemas.microsoft.com/office/drawing/2014/main" id="{9593A243-EA7E-48B6-B7DB-860DA70C8029}"/>
                </a:ext>
              </a:extLst>
            </p:cNvPr>
            <p:cNvSpPr txBox="1">
              <a:spLocks/>
            </p:cNvSpPr>
            <p:nvPr/>
          </p:nvSpPr>
          <p:spPr>
            <a:xfrm>
              <a:off x="9365328" y="4748530"/>
              <a:ext cx="1810972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sl-SI" sz="2000" dirty="0">
                  <a:solidFill>
                    <a:schemeClr val="bg1">
                      <a:lumMod val="50000"/>
                    </a:schemeClr>
                  </a:solidFill>
                </a:rPr>
                <a:t>Slovenija</a:t>
              </a:r>
              <a:endParaRPr lang="sl-SI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Skupina 4">
            <a:extLst>
              <a:ext uri="{FF2B5EF4-FFF2-40B4-BE49-F238E27FC236}">
                <a16:creationId xmlns:a16="http://schemas.microsoft.com/office/drawing/2014/main" id="{32379EEE-DB4A-4D8A-B5BE-F7E2E34802DA}"/>
              </a:ext>
            </a:extLst>
          </p:cNvPr>
          <p:cNvGrpSpPr/>
          <p:nvPr/>
        </p:nvGrpSpPr>
        <p:grpSpPr>
          <a:xfrm>
            <a:off x="8562972" y="4055582"/>
            <a:ext cx="2936079" cy="580240"/>
            <a:chOff x="8562972" y="4039707"/>
            <a:chExt cx="2936079" cy="580240"/>
          </a:xfrm>
        </p:grpSpPr>
        <p:sp>
          <p:nvSpPr>
            <p:cNvPr id="16" name="Označba mesta besedila 13">
              <a:extLst>
                <a:ext uri="{FF2B5EF4-FFF2-40B4-BE49-F238E27FC236}">
                  <a16:creationId xmlns:a16="http://schemas.microsoft.com/office/drawing/2014/main" id="{AFDD454E-0155-4737-904C-52CCF2692626}"/>
                </a:ext>
              </a:extLst>
            </p:cNvPr>
            <p:cNvSpPr txBox="1">
              <a:spLocks/>
            </p:cNvSpPr>
            <p:nvPr/>
          </p:nvSpPr>
          <p:spPr>
            <a:xfrm>
              <a:off x="8670926" y="4039707"/>
              <a:ext cx="2828125" cy="33855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sl-SI" sz="1600" dirty="0">
                  <a:solidFill>
                    <a:schemeClr val="bg1">
                      <a:lumMod val="50000"/>
                    </a:schemeClr>
                  </a:solidFill>
                </a:rPr>
                <a:t>Zelene tehnologije</a:t>
              </a:r>
            </a:p>
          </p:txBody>
        </p:sp>
        <p:cxnSp>
          <p:nvCxnSpPr>
            <p:cNvPr id="63" name="Raven povezovalnik 62">
              <a:extLst>
                <a:ext uri="{FF2B5EF4-FFF2-40B4-BE49-F238E27FC236}">
                  <a16:creationId xmlns:a16="http://schemas.microsoft.com/office/drawing/2014/main" id="{6C1BD440-ADA0-4799-A411-C63DD877820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562972" y="4223947"/>
              <a:ext cx="150028" cy="39600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Elipsa 28">
            <a:extLst>
              <a:ext uri="{FF2B5EF4-FFF2-40B4-BE49-F238E27FC236}">
                <a16:creationId xmlns:a16="http://schemas.microsoft.com/office/drawing/2014/main" id="{8DCF4138-B684-4743-AE59-536266F7AFB8}"/>
              </a:ext>
            </a:extLst>
          </p:cNvPr>
          <p:cNvSpPr>
            <a:spLocks noChangeAspect="1"/>
          </p:cNvSpPr>
          <p:nvPr/>
        </p:nvSpPr>
        <p:spPr>
          <a:xfrm>
            <a:off x="8530692" y="4603691"/>
            <a:ext cx="714378" cy="714378"/>
          </a:xfrm>
          <a:prstGeom prst="ellipse">
            <a:avLst/>
          </a:prstGeom>
          <a:noFill/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latin typeface="Bahnschrift" panose="020B0502040204020203" pitchFamily="34" charset="0"/>
            </a:endParaRPr>
          </a:p>
        </p:txBody>
      </p:sp>
      <p:grpSp>
        <p:nvGrpSpPr>
          <p:cNvPr id="40" name="Skupina 39">
            <a:extLst>
              <a:ext uri="{FF2B5EF4-FFF2-40B4-BE49-F238E27FC236}">
                <a16:creationId xmlns:a16="http://schemas.microsoft.com/office/drawing/2014/main" id="{76BB901F-B172-44F0-82D5-D440ED4A6442}"/>
              </a:ext>
            </a:extLst>
          </p:cNvPr>
          <p:cNvGrpSpPr/>
          <p:nvPr/>
        </p:nvGrpSpPr>
        <p:grpSpPr>
          <a:xfrm>
            <a:off x="1178028" y="5545912"/>
            <a:ext cx="6718198" cy="313932"/>
            <a:chOff x="1178028" y="5527011"/>
            <a:chExt cx="6718198" cy="313932"/>
          </a:xfrm>
        </p:grpSpPr>
        <p:sp>
          <p:nvSpPr>
            <p:cNvPr id="30" name="Označba mesta besedila 7">
              <a:extLst>
                <a:ext uri="{FF2B5EF4-FFF2-40B4-BE49-F238E27FC236}">
                  <a16:creationId xmlns:a16="http://schemas.microsoft.com/office/drawing/2014/main" id="{EF392408-ABB5-4823-B6A1-9335D79B59BB}"/>
                </a:ext>
              </a:extLst>
            </p:cNvPr>
            <p:cNvSpPr txBox="1">
              <a:spLocks/>
            </p:cNvSpPr>
            <p:nvPr/>
          </p:nvSpPr>
          <p:spPr>
            <a:xfrm>
              <a:off x="1535914" y="5527011"/>
              <a:ext cx="6360312" cy="313932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>
                  <a:latin typeface="Bahnschrift" panose="020B0502040204020203" pitchFamily="34" charset="0"/>
                </a:defRPr>
              </a:lvl1pPr>
              <a:lvl2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>
                  <a:solidFill>
                    <a:schemeClr val="bg1"/>
                  </a:solidFill>
                  <a:latin typeface="Bahnschrift" panose="020B0502040204020203" pitchFamily="34" charset="0"/>
                </a:defRPr>
              </a:lvl2pPr>
              <a:lvl3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>
                  <a:solidFill>
                    <a:schemeClr val="bg1"/>
                  </a:solidFill>
                  <a:latin typeface="Bahnschrift" panose="020B0502040204020203" pitchFamily="34" charset="0"/>
                </a:defRPr>
              </a:lvl3pPr>
              <a:lvl4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>
                  <a:solidFill>
                    <a:schemeClr val="bg1"/>
                  </a:solidFill>
                  <a:latin typeface="Bahnschrift" panose="020B0502040204020203" pitchFamily="34" charset="0"/>
                </a:defRPr>
              </a:lvl4pPr>
              <a:lvl5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>
                  <a:solidFill>
                    <a:schemeClr val="bg1"/>
                  </a:solidFill>
                  <a:latin typeface="Bahnschrift" panose="020B0502040204020203" pitchFamily="34" charset="0"/>
                </a:defRPr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sl-SI" sz="1600" b="1" dirty="0">
                  <a:solidFill>
                    <a:schemeClr val="bg1">
                      <a:lumMod val="50000"/>
                    </a:schemeClr>
                  </a:solidFill>
                </a:rPr>
                <a:t>spletni dogodek</a:t>
              </a:r>
            </a:p>
          </p:txBody>
        </p:sp>
        <p:pic>
          <p:nvPicPr>
            <p:cNvPr id="34" name="Grafika 33">
              <a:extLst>
                <a:ext uri="{FF2B5EF4-FFF2-40B4-BE49-F238E27FC236}">
                  <a16:creationId xmlns:a16="http://schemas.microsoft.com/office/drawing/2014/main" id="{3ED45DDB-939A-4995-B93A-5BBB2991F4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1178028" y="5539977"/>
              <a:ext cx="288000" cy="288000"/>
            </a:xfrm>
            <a:prstGeom prst="rect">
              <a:avLst/>
            </a:prstGeom>
          </p:spPr>
        </p:pic>
      </p:grpSp>
      <p:grpSp>
        <p:nvGrpSpPr>
          <p:cNvPr id="51" name="Skupina 50">
            <a:extLst>
              <a:ext uri="{FF2B5EF4-FFF2-40B4-BE49-F238E27FC236}">
                <a16:creationId xmlns:a16="http://schemas.microsoft.com/office/drawing/2014/main" id="{173BF38F-C913-465D-A7F0-D690E7E0CDCA}"/>
              </a:ext>
            </a:extLst>
          </p:cNvPr>
          <p:cNvGrpSpPr/>
          <p:nvPr/>
        </p:nvGrpSpPr>
        <p:grpSpPr>
          <a:xfrm>
            <a:off x="1178028" y="4673308"/>
            <a:ext cx="6718195" cy="313932"/>
            <a:chOff x="1178028" y="4673308"/>
            <a:chExt cx="6718195" cy="313932"/>
          </a:xfrm>
        </p:grpSpPr>
        <p:pic>
          <p:nvPicPr>
            <p:cNvPr id="33" name="Grafika 32">
              <a:extLst>
                <a:ext uri="{FF2B5EF4-FFF2-40B4-BE49-F238E27FC236}">
                  <a16:creationId xmlns:a16="http://schemas.microsoft.com/office/drawing/2014/main" id="{4B3EEFA0-0E59-4041-ADA1-759AB09682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78028" y="4686274"/>
              <a:ext cx="288000" cy="288000"/>
            </a:xfrm>
            <a:prstGeom prst="rect">
              <a:avLst/>
            </a:prstGeom>
          </p:spPr>
        </p:pic>
        <p:sp>
          <p:nvSpPr>
            <p:cNvPr id="36" name="Označba mesta besedila 6">
              <a:extLst>
                <a:ext uri="{FF2B5EF4-FFF2-40B4-BE49-F238E27FC236}">
                  <a16:creationId xmlns:a16="http://schemas.microsoft.com/office/drawing/2014/main" id="{827B566B-2243-4D95-888F-4C7BEE2BD078}"/>
                </a:ext>
              </a:extLst>
            </p:cNvPr>
            <p:cNvSpPr txBox="1">
              <a:spLocks/>
            </p:cNvSpPr>
            <p:nvPr/>
          </p:nvSpPr>
          <p:spPr>
            <a:xfrm>
              <a:off x="1535912" y="4673308"/>
              <a:ext cx="6360311" cy="313932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Bahnschrift" panose="020B050204020402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l-SI" sz="1600" b="1" dirty="0">
                  <a:solidFill>
                    <a:schemeClr val="bg1">
                      <a:lumMod val="50000"/>
                    </a:schemeClr>
                  </a:solidFill>
                </a:rPr>
                <a:t>15. april 2021</a:t>
              </a:r>
            </a:p>
          </p:txBody>
        </p:sp>
      </p:grpSp>
      <p:sp>
        <p:nvSpPr>
          <p:cNvPr id="37" name="Označba mesta besedila 15">
            <a:extLst>
              <a:ext uri="{FF2B5EF4-FFF2-40B4-BE49-F238E27FC236}">
                <a16:creationId xmlns:a16="http://schemas.microsoft.com/office/drawing/2014/main" id="{6300311F-9966-4803-83F9-15138F77EAD6}"/>
              </a:ext>
            </a:extLst>
          </p:cNvPr>
          <p:cNvSpPr txBox="1">
            <a:spLocks/>
          </p:cNvSpPr>
          <p:nvPr/>
        </p:nvSpPr>
        <p:spPr>
          <a:xfrm>
            <a:off x="1099647" y="1904802"/>
            <a:ext cx="5447834" cy="424732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marL="132931" indent="-132931" algn="l" defTabSz="531724" rtl="0" eaLnBrk="1" latinLnBrk="0" hangingPunct="1">
              <a:lnSpc>
                <a:spcPct val="90000"/>
              </a:lnSpc>
              <a:spcBef>
                <a:spcPts val="582"/>
              </a:spcBef>
              <a:buFont typeface="Arial" panose="020B0604020202020204" pitchFamily="34" charset="0"/>
              <a:buNone/>
              <a:defRPr sz="1200" kern="1200">
                <a:solidFill>
                  <a:srgbClr val="A9A79E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398793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3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6465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16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930516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6378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462240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28102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3964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5982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l-SI" sz="2400" dirty="0"/>
              <a:t>spletna delavnica</a:t>
            </a:r>
          </a:p>
        </p:txBody>
      </p:sp>
      <p:sp>
        <p:nvSpPr>
          <p:cNvPr id="39" name="Označba mesta besedila 7">
            <a:extLst>
              <a:ext uri="{FF2B5EF4-FFF2-40B4-BE49-F238E27FC236}">
                <a16:creationId xmlns:a16="http://schemas.microsoft.com/office/drawing/2014/main" id="{F0F64152-3C88-4FB2-A7B5-F571B0E7E008}"/>
              </a:ext>
            </a:extLst>
          </p:cNvPr>
          <p:cNvSpPr txBox="1">
            <a:spLocks/>
          </p:cNvSpPr>
          <p:nvPr/>
        </p:nvSpPr>
        <p:spPr>
          <a:xfrm>
            <a:off x="1535914" y="5982215"/>
            <a:ext cx="6360312" cy="31393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latin typeface="Bahnschrift" panose="020B0502040204020203" pitchFamily="34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Bahnschrift" panose="020B0502040204020203" pitchFamily="34" charset="0"/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Bahnschrift" panose="020B0502040204020203" pitchFamily="34" charset="0"/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Bahnschrift" panose="020B050204020402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sl-SI" sz="1600" b="1" dirty="0">
                <a:solidFill>
                  <a:schemeClr val="bg1">
                    <a:lumMod val="50000"/>
                  </a:schemeClr>
                </a:solidFill>
              </a:rPr>
              <a:t>v organizaciji SVRK in SRIP Pametne stavbe in dom z lesno verigo</a:t>
            </a:r>
          </a:p>
        </p:txBody>
      </p:sp>
      <p:grpSp>
        <p:nvGrpSpPr>
          <p:cNvPr id="46" name="Grafika 43">
            <a:extLst>
              <a:ext uri="{FF2B5EF4-FFF2-40B4-BE49-F238E27FC236}">
                <a16:creationId xmlns:a16="http://schemas.microsoft.com/office/drawing/2014/main" id="{AAA674BF-6C42-4617-A89D-A25955D85224}"/>
              </a:ext>
            </a:extLst>
          </p:cNvPr>
          <p:cNvGrpSpPr/>
          <p:nvPr/>
        </p:nvGrpSpPr>
        <p:grpSpPr>
          <a:xfrm>
            <a:off x="1178039" y="5122581"/>
            <a:ext cx="287989" cy="287989"/>
            <a:chOff x="1099647" y="5076259"/>
            <a:chExt cx="287989" cy="287989"/>
          </a:xfrm>
          <a:solidFill>
            <a:srgbClr val="008000"/>
          </a:solidFill>
        </p:grpSpPr>
        <p:sp>
          <p:nvSpPr>
            <p:cNvPr id="47" name="Prostoročno: oblika 46">
              <a:extLst>
                <a:ext uri="{FF2B5EF4-FFF2-40B4-BE49-F238E27FC236}">
                  <a16:creationId xmlns:a16="http://schemas.microsoft.com/office/drawing/2014/main" id="{2DDA0C32-B218-4D0F-BC4C-C4B07451F1E8}"/>
                </a:ext>
              </a:extLst>
            </p:cNvPr>
            <p:cNvSpPr/>
            <p:nvPr/>
          </p:nvSpPr>
          <p:spPr>
            <a:xfrm>
              <a:off x="1099647" y="5076259"/>
              <a:ext cx="287989" cy="287989"/>
            </a:xfrm>
            <a:custGeom>
              <a:avLst/>
              <a:gdLst>
                <a:gd name="connsiteX0" fmla="*/ 143995 w 287989"/>
                <a:gd name="connsiteY0" fmla="*/ 0 h 287989"/>
                <a:gd name="connsiteX1" fmla="*/ 0 w 287989"/>
                <a:gd name="connsiteY1" fmla="*/ 143995 h 287989"/>
                <a:gd name="connsiteX2" fmla="*/ 143995 w 287989"/>
                <a:gd name="connsiteY2" fmla="*/ 287990 h 287989"/>
                <a:gd name="connsiteX3" fmla="*/ 287990 w 287989"/>
                <a:gd name="connsiteY3" fmla="*/ 143995 h 287989"/>
                <a:gd name="connsiteX4" fmla="*/ 143995 w 287989"/>
                <a:gd name="connsiteY4" fmla="*/ 0 h 287989"/>
                <a:gd name="connsiteX5" fmla="*/ 143995 w 287989"/>
                <a:gd name="connsiteY5" fmla="*/ 256515 h 287989"/>
                <a:gd name="connsiteX6" fmla="*/ 31474 w 287989"/>
                <a:gd name="connsiteY6" fmla="*/ 143995 h 287989"/>
                <a:gd name="connsiteX7" fmla="*/ 143995 w 287989"/>
                <a:gd name="connsiteY7" fmla="*/ 31474 h 287989"/>
                <a:gd name="connsiteX8" fmla="*/ 256515 w 287989"/>
                <a:gd name="connsiteY8" fmla="*/ 143995 h 287989"/>
                <a:gd name="connsiteX9" fmla="*/ 143995 w 287989"/>
                <a:gd name="connsiteY9" fmla="*/ 256515 h 28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989" h="287989">
                  <a:moveTo>
                    <a:pt x="143995" y="0"/>
                  </a:moveTo>
                  <a:cubicBezTo>
                    <a:pt x="64595" y="0"/>
                    <a:pt x="0" y="64595"/>
                    <a:pt x="0" y="143995"/>
                  </a:cubicBezTo>
                  <a:cubicBezTo>
                    <a:pt x="0" y="223395"/>
                    <a:pt x="64595" y="287990"/>
                    <a:pt x="143995" y="287990"/>
                  </a:cubicBezTo>
                  <a:cubicBezTo>
                    <a:pt x="223395" y="287990"/>
                    <a:pt x="287990" y="223395"/>
                    <a:pt x="287990" y="143995"/>
                  </a:cubicBezTo>
                  <a:cubicBezTo>
                    <a:pt x="287990" y="64595"/>
                    <a:pt x="223395" y="0"/>
                    <a:pt x="143995" y="0"/>
                  </a:cubicBezTo>
                  <a:close/>
                  <a:moveTo>
                    <a:pt x="143995" y="256515"/>
                  </a:moveTo>
                  <a:cubicBezTo>
                    <a:pt x="81949" y="256515"/>
                    <a:pt x="31474" y="206040"/>
                    <a:pt x="31474" y="143995"/>
                  </a:cubicBezTo>
                  <a:cubicBezTo>
                    <a:pt x="31474" y="81952"/>
                    <a:pt x="81949" y="31474"/>
                    <a:pt x="143995" y="31474"/>
                  </a:cubicBezTo>
                  <a:cubicBezTo>
                    <a:pt x="206040" y="31474"/>
                    <a:pt x="256515" y="81952"/>
                    <a:pt x="256515" y="143995"/>
                  </a:cubicBezTo>
                  <a:cubicBezTo>
                    <a:pt x="256515" y="206040"/>
                    <a:pt x="206040" y="256515"/>
                    <a:pt x="143995" y="256515"/>
                  </a:cubicBezTo>
                  <a:close/>
                </a:path>
              </a:pathLst>
            </a:custGeom>
            <a:grpFill/>
            <a:ln w="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l-SI"/>
            </a:p>
          </p:txBody>
        </p:sp>
        <p:sp>
          <p:nvSpPr>
            <p:cNvPr id="48" name="Prostoročno: oblika 47">
              <a:extLst>
                <a:ext uri="{FF2B5EF4-FFF2-40B4-BE49-F238E27FC236}">
                  <a16:creationId xmlns:a16="http://schemas.microsoft.com/office/drawing/2014/main" id="{CBCFC90A-2B40-40BB-B739-19C5615CB645}"/>
                </a:ext>
              </a:extLst>
            </p:cNvPr>
            <p:cNvSpPr/>
            <p:nvPr/>
          </p:nvSpPr>
          <p:spPr>
            <a:xfrm>
              <a:off x="1231709" y="5147875"/>
              <a:ext cx="69829" cy="135234"/>
            </a:xfrm>
            <a:custGeom>
              <a:avLst/>
              <a:gdLst>
                <a:gd name="connsiteX0" fmla="*/ 24396 w 69829"/>
                <a:gd name="connsiteY0" fmla="*/ 72551 h 135234"/>
                <a:gd name="connsiteX1" fmla="*/ 24396 w 69829"/>
                <a:gd name="connsiteY1" fmla="*/ 12199 h 135234"/>
                <a:gd name="connsiteX2" fmla="*/ 12199 w 69829"/>
                <a:gd name="connsiteY2" fmla="*/ 0 h 135234"/>
                <a:gd name="connsiteX3" fmla="*/ 0 w 69829"/>
                <a:gd name="connsiteY3" fmla="*/ 12199 h 135234"/>
                <a:gd name="connsiteX4" fmla="*/ 0 w 69829"/>
                <a:gd name="connsiteY4" fmla="*/ 76448 h 135234"/>
                <a:gd name="connsiteX5" fmla="*/ 57 w 69829"/>
                <a:gd name="connsiteY5" fmla="*/ 77012 h 135234"/>
                <a:gd name="connsiteX6" fmla="*/ 3572 w 69829"/>
                <a:gd name="connsiteY6" fmla="*/ 86231 h 135234"/>
                <a:gd name="connsiteX7" fmla="*/ 49006 w 69829"/>
                <a:gd name="connsiteY7" fmla="*/ 131661 h 135234"/>
                <a:gd name="connsiteX8" fmla="*/ 66256 w 69829"/>
                <a:gd name="connsiteY8" fmla="*/ 131661 h 135234"/>
                <a:gd name="connsiteX9" fmla="*/ 66256 w 69829"/>
                <a:gd name="connsiteY9" fmla="*/ 114410 h 135234"/>
                <a:gd name="connsiteX10" fmla="*/ 24396 w 69829"/>
                <a:gd name="connsiteY10" fmla="*/ 72551 h 13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9" h="135234">
                  <a:moveTo>
                    <a:pt x="24396" y="72551"/>
                  </a:moveTo>
                  <a:lnTo>
                    <a:pt x="24396" y="12199"/>
                  </a:lnTo>
                  <a:cubicBezTo>
                    <a:pt x="24396" y="5461"/>
                    <a:pt x="18935" y="0"/>
                    <a:pt x="12199" y="0"/>
                  </a:cubicBezTo>
                  <a:cubicBezTo>
                    <a:pt x="5461" y="0"/>
                    <a:pt x="0" y="5461"/>
                    <a:pt x="0" y="12199"/>
                  </a:cubicBezTo>
                  <a:lnTo>
                    <a:pt x="0" y="76448"/>
                  </a:lnTo>
                  <a:cubicBezTo>
                    <a:pt x="0" y="76640"/>
                    <a:pt x="47" y="76820"/>
                    <a:pt x="57" y="77012"/>
                  </a:cubicBezTo>
                  <a:cubicBezTo>
                    <a:pt x="-104" y="80329"/>
                    <a:pt x="1039" y="83697"/>
                    <a:pt x="3572" y="86231"/>
                  </a:cubicBezTo>
                  <a:lnTo>
                    <a:pt x="49006" y="131661"/>
                  </a:lnTo>
                  <a:cubicBezTo>
                    <a:pt x="53771" y="136426"/>
                    <a:pt x="61495" y="136426"/>
                    <a:pt x="66256" y="131661"/>
                  </a:cubicBezTo>
                  <a:cubicBezTo>
                    <a:pt x="71019" y="126895"/>
                    <a:pt x="71022" y="119172"/>
                    <a:pt x="66256" y="114410"/>
                  </a:cubicBezTo>
                  <a:lnTo>
                    <a:pt x="24396" y="72551"/>
                  </a:lnTo>
                  <a:close/>
                </a:path>
              </a:pathLst>
            </a:custGeom>
            <a:grpFill/>
            <a:ln w="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l-SI"/>
            </a:p>
          </p:txBody>
        </p:sp>
      </p:grpSp>
      <p:sp>
        <p:nvSpPr>
          <p:cNvPr id="50" name="Označba mesta besedila 6">
            <a:extLst>
              <a:ext uri="{FF2B5EF4-FFF2-40B4-BE49-F238E27FC236}">
                <a16:creationId xmlns:a16="http://schemas.microsoft.com/office/drawing/2014/main" id="{092A3B28-C2BC-4474-8EFB-171C4C5F6D37}"/>
              </a:ext>
            </a:extLst>
          </p:cNvPr>
          <p:cNvSpPr txBox="1">
            <a:spLocks/>
          </p:cNvSpPr>
          <p:nvPr/>
        </p:nvSpPr>
        <p:spPr>
          <a:xfrm>
            <a:off x="1535912" y="5109610"/>
            <a:ext cx="6360311" cy="31393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l-SI" sz="1600" b="1" dirty="0">
                <a:solidFill>
                  <a:schemeClr val="bg1">
                    <a:lumMod val="50000"/>
                  </a:schemeClr>
                </a:solidFill>
              </a:rPr>
              <a:t>13:00 – 15:00</a:t>
            </a:r>
          </a:p>
        </p:txBody>
      </p:sp>
      <p:pic>
        <p:nvPicPr>
          <p:cNvPr id="43" name="Grafika 42">
            <a:extLst>
              <a:ext uri="{FF2B5EF4-FFF2-40B4-BE49-F238E27FC236}">
                <a16:creationId xmlns:a16="http://schemas.microsoft.com/office/drawing/2014/main" id="{C3B1FFA1-718D-492C-BF25-9DAA18F5F7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74810" y="5995174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6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oge 1">
            <a:extLst>
              <a:ext uri="{FF2B5EF4-FFF2-40B4-BE49-F238E27FC236}">
                <a16:creationId xmlns:a16="http://schemas.microsoft.com/office/drawing/2014/main" id="{A7E6A912-2BC5-4CC8-AEEF-E66AFC5EC913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15. april 2021 | ONLINE | Prenova S4 in prioriteta pametne stavbe in dom z lesno verigo</a:t>
            </a:r>
            <a:endParaRPr lang="sl-SI" dirty="0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927EC4F4-B85E-4870-81A4-C27FA66F5FB0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l"/>
            <a:fld id="{30F3B504-2341-4484-84EF-86796A2B88CF}" type="slidenum">
              <a:rPr lang="sl-SI" smtClean="0">
                <a:solidFill>
                  <a:prstClr val="white">
                    <a:lumMod val="50000"/>
                  </a:prstClr>
                </a:solidFill>
              </a:rPr>
              <a:pPr algn="l"/>
              <a:t>10</a:t>
            </a:fld>
            <a:endParaRPr lang="sl-SI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56E58F08-EB37-4945-B51E-12F0C195EB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1307861"/>
            <a:ext cx="11536733" cy="4801314"/>
          </a:xfrm>
        </p:spPr>
        <p:txBody>
          <a:bodyPr anchor="ctr"/>
          <a:lstStyle/>
          <a:p>
            <a:pPr marL="108000" indent="0" algn="ctr">
              <a:buNone/>
            </a:pP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Vzpostaviti </a:t>
            </a:r>
            <a:r>
              <a:rPr lang="sl-SI" sz="3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trajno partnerstvo</a:t>
            </a: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ki bo omogočalo </a:t>
            </a:r>
            <a:br>
              <a:rPr lang="sl-SI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l-SI" sz="4000" b="1" dirty="0">
                <a:solidFill>
                  <a:srgbClr val="008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CELOVITE REŠITVE </a:t>
            </a:r>
            <a:br>
              <a:rPr lang="sl-SI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 izgradnjo </a:t>
            </a:r>
            <a:b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pametnega, trajnostno naravnanega, </a:t>
            </a:r>
            <a:b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zdravega, okolju in uporabniku prijaznega, </a:t>
            </a:r>
            <a:b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povezljivega in energijsko samozadostnega </a:t>
            </a:r>
            <a:br>
              <a:rPr lang="sl-SI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l-SI" sz="4000" b="1" dirty="0">
                <a:solidFill>
                  <a:srgbClr val="008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BIVALNEGA</a:t>
            </a:r>
            <a:r>
              <a:rPr lang="sl-SI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sl-SI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sz="4000" b="1" dirty="0">
                <a:solidFill>
                  <a:srgbClr val="008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DELOVNEGA</a:t>
            </a:r>
            <a:r>
              <a:rPr lang="sl-SI" sz="4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sz="4000" b="1" dirty="0">
                <a:solidFill>
                  <a:srgbClr val="008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OKOLJA</a:t>
            </a:r>
            <a:r>
              <a:rPr lang="sl-SI" sz="4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sz="4000" b="1" dirty="0">
                <a:solidFill>
                  <a:srgbClr val="008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PRIHODNOSTI</a:t>
            </a:r>
            <a:r>
              <a:rPr lang="sl-SI" sz="4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sl-SI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osnovi predvsem </a:t>
            </a:r>
            <a:b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l-SI" sz="3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slovenskega</a:t>
            </a: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sz="3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znanja</a:t>
            </a: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sl-SI" sz="3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slovenskega</a:t>
            </a: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sz="3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izvora</a:t>
            </a: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sl-SI" sz="3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proizvodnje</a:t>
            </a:r>
            <a:r>
              <a:rPr lang="sl-SI" sz="3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A5B1E6BA-E70C-42BE-9068-C9959F9A4D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sl-SI" dirty="0"/>
              <a:t>Vizija SRIP</a:t>
            </a:r>
          </a:p>
        </p:txBody>
      </p:sp>
    </p:spTree>
    <p:extLst>
      <p:ext uri="{BB962C8B-B14F-4D97-AF65-F5344CB8AC3E}">
        <p14:creationId xmlns:p14="http://schemas.microsoft.com/office/powerpoint/2010/main" val="115648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63F92B-00B6-489F-8E10-E96E769FEC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5098319"/>
          </a:xfrm>
        </p:spPr>
        <p:txBody>
          <a:bodyPr/>
          <a:lstStyle/>
          <a:p>
            <a:pPr marL="0" indent="0">
              <a:buNone/>
            </a:pPr>
            <a:r>
              <a:rPr lang="sl-SI" sz="2400" b="1" dirty="0"/>
              <a:t>Vizija partnerstva temelji </a:t>
            </a:r>
          </a:p>
          <a:p>
            <a:pPr lvl="1"/>
            <a:r>
              <a:rPr lang="sl-SI" sz="2000" dirty="0"/>
              <a:t>na dolgoročnem razvoju področja pametnega in trajnostnega doma prihodnosti </a:t>
            </a:r>
          </a:p>
          <a:p>
            <a:pPr lvl="1"/>
            <a:r>
              <a:rPr lang="sl-SI" sz="2000" dirty="0"/>
              <a:t>z vzpostavljeno trajnostno, neto nič-emisijsko gradnjo, </a:t>
            </a:r>
          </a:p>
          <a:p>
            <a:pPr lvl="1"/>
            <a:r>
              <a:rPr lang="sl-SI" sz="2000" dirty="0"/>
              <a:t>z integriranimi funkcijami inteligentnega upravljanja vseh segmentov stavb in </a:t>
            </a:r>
          </a:p>
          <a:p>
            <a:pPr lvl="1"/>
            <a:r>
              <a:rPr lang="sl-SI" sz="2000" dirty="0"/>
              <a:t>predvsem zagotavljanje visokega ugodja in zdravega bivalnega in delovnega okolja, </a:t>
            </a:r>
          </a:p>
          <a:p>
            <a:pPr lvl="1"/>
            <a:r>
              <a:rPr lang="sl-SI" sz="2000" dirty="0"/>
              <a:t>skozi skupen razvoj izdelkov, </a:t>
            </a:r>
          </a:p>
          <a:p>
            <a:pPr lvl="1"/>
            <a:r>
              <a:rPr lang="sl-SI" sz="2000" dirty="0"/>
              <a:t>prepoznane sinergije med partnerji, </a:t>
            </a:r>
          </a:p>
          <a:p>
            <a:pPr lvl="1"/>
            <a:r>
              <a:rPr lang="sl-SI" sz="2000" dirty="0"/>
              <a:t>digitalizacijo in internacionalizacijo delovanja ter vzpostavitvijo uspešnih poslovnih modelov.</a:t>
            </a:r>
          </a:p>
          <a:p>
            <a:pPr marL="0" indent="0">
              <a:buNone/>
            </a:pPr>
            <a:endParaRPr lang="sl-SI" sz="2400" dirty="0"/>
          </a:p>
          <a:p>
            <a:pPr marL="0" indent="0">
              <a:buNone/>
            </a:pPr>
            <a:r>
              <a:rPr lang="sl-SI" sz="2400" dirty="0"/>
              <a:t>Za uresničitev vizije in ciljev SRIP je ključna</a:t>
            </a:r>
          </a:p>
          <a:p>
            <a:pPr lvl="1"/>
            <a:r>
              <a:rPr lang="sl-SI" sz="2000" dirty="0"/>
              <a:t>razvojna ambicioznost in globalna konkurenčnost rešitev </a:t>
            </a:r>
            <a:r>
              <a:rPr lang="sl-SI" sz="2000" b="1" dirty="0"/>
              <a:t>ČLANOV PARTNERSTVA,</a:t>
            </a:r>
            <a:endParaRPr lang="sl-SI" sz="2000" dirty="0"/>
          </a:p>
          <a:p>
            <a:pPr lvl="1"/>
            <a:r>
              <a:rPr lang="sl-SI" sz="2000" dirty="0"/>
              <a:t>ustrezna podpora in drugi </a:t>
            </a:r>
            <a:r>
              <a:rPr lang="sl-SI" sz="2000" b="1" dirty="0"/>
              <a:t>DELEŽNIKI</a:t>
            </a:r>
            <a:endParaRPr lang="sl-SI" sz="2000" dirty="0"/>
          </a:p>
          <a:p>
            <a:pPr lvl="1"/>
            <a:r>
              <a:rPr lang="sl-SI" sz="2000" dirty="0"/>
              <a:t>predvsem pa </a:t>
            </a:r>
            <a:r>
              <a:rPr lang="sl-SI" sz="2000" b="1" dirty="0"/>
              <a:t>konsistentnost podpore razvojnemu povezovanju s strani države v prihodnosti.</a:t>
            </a:r>
            <a:endParaRPr lang="sl-SI" sz="2000" dirty="0"/>
          </a:p>
          <a:p>
            <a:pPr lvl="1"/>
            <a:endParaRPr lang="sl-SI" sz="2000" dirty="0"/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sl-SI" dirty="0"/>
              <a:t>Ključni pogoji za uspešnost </a:t>
            </a:r>
          </a:p>
          <a:p>
            <a:endParaRPr lang="sl-SI" dirty="0"/>
          </a:p>
        </p:txBody>
      </p:sp>
      <p:sp>
        <p:nvSpPr>
          <p:cNvPr id="8" name="Označba mesta številke diapozitiva 7">
            <a:extLst>
              <a:ext uri="{FF2B5EF4-FFF2-40B4-BE49-F238E27FC236}">
                <a16:creationId xmlns:a16="http://schemas.microsoft.com/office/drawing/2014/main" id="{D599EAEC-0204-436D-ACD3-90A6D9616D8F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11</a:t>
            </a:fld>
            <a:endParaRPr lang="sl-SI" spc="-1" noProof="0"/>
          </a:p>
        </p:txBody>
      </p:sp>
    </p:spTree>
    <p:extLst>
      <p:ext uri="{BB962C8B-B14F-4D97-AF65-F5344CB8AC3E}">
        <p14:creationId xmlns:p14="http://schemas.microsoft.com/office/powerpoint/2010/main" val="347603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919185F4-8330-479A-92C8-BA431CC05ED4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4EAF84E-9C2E-4626-B2D5-19F9403CE900}" type="slidenum">
              <a:rPr lang="sl-SI" smtClean="0"/>
              <a:pPr algn="r"/>
              <a:t>12</a:t>
            </a:fld>
            <a:endParaRPr lang="sl-SI" dirty="0"/>
          </a:p>
        </p:txBody>
      </p:sp>
      <p:sp>
        <p:nvSpPr>
          <p:cNvPr id="2" name="Označba mesta besedila 1">
            <a:extLst>
              <a:ext uri="{FF2B5EF4-FFF2-40B4-BE49-F238E27FC236}">
                <a16:creationId xmlns:a16="http://schemas.microsoft.com/office/drawing/2014/main" id="{7D70EB2D-1E43-414B-8ED8-EEFBE129C9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sl-SI" dirty="0"/>
              <a:t>Ustvarjamo dodano vrednost</a:t>
            </a:r>
            <a:endParaRPr lang="en-GB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22A2B073-32E3-4FC6-AFC1-7F1F8052FB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589"/>
          <a:stretch/>
        </p:blipFill>
        <p:spPr>
          <a:xfrm>
            <a:off x="9525" y="1069380"/>
            <a:ext cx="8197071" cy="5284962"/>
          </a:xfrm>
          <a:prstGeom prst="rect">
            <a:avLst/>
          </a:prstGeom>
        </p:spPr>
      </p:pic>
      <p:sp>
        <p:nvSpPr>
          <p:cNvPr id="3" name="Označba mesta noge 2">
            <a:extLst>
              <a:ext uri="{FF2B5EF4-FFF2-40B4-BE49-F238E27FC236}">
                <a16:creationId xmlns:a16="http://schemas.microsoft.com/office/drawing/2014/main" id="{F4211A50-265D-43ED-9F6A-AF2A8E817CDC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F9367EF9-D27D-4B64-BA19-EF610BE0AB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6990" r="49750" b="12867"/>
          <a:stretch/>
        </p:blipFill>
        <p:spPr>
          <a:xfrm>
            <a:off x="9525" y="3372771"/>
            <a:ext cx="1266825" cy="61490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733440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BD25A77B-EF1C-46B5-83D0-9274AC2EDA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1767" y="94003"/>
            <a:ext cx="10341632" cy="478565"/>
          </a:xfrm>
        </p:spPr>
        <p:txBody>
          <a:bodyPr/>
          <a:lstStyle/>
          <a:p>
            <a:r>
              <a:rPr lang="pl-PL" sz="2600" dirty="0"/>
              <a:t>Prenova vsebin iz AN 2017-2019 v AN 2020-2023 </a:t>
            </a:r>
            <a:r>
              <a:rPr lang="pl-PL" sz="2600" dirty="0">
                <a:sym typeface="Wingdings" panose="05000000000000000000" pitchFamily="2" charset="2"/>
              </a:rPr>
              <a:t></a:t>
            </a:r>
            <a:r>
              <a:rPr lang="pl-PL" sz="2600" dirty="0"/>
              <a:t> S4 2021 - 2027</a:t>
            </a:r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DF82E344-7F32-48B2-BE07-4EAFD94BE95C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13</a:t>
            </a:fld>
            <a:endParaRPr lang="en-GB" spc="-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863F3A30-63C0-4445-945C-4F68651A92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06" y="789464"/>
            <a:ext cx="10605907" cy="596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8690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sl-SI" dirty="0"/>
              <a:t>Članstvo</a:t>
            </a:r>
          </a:p>
          <a:p>
            <a:endParaRPr lang="sl-SI" dirty="0"/>
          </a:p>
        </p:txBody>
      </p:sp>
      <p:sp>
        <p:nvSpPr>
          <p:cNvPr id="8" name="Označba mesta številke diapozitiva 7">
            <a:extLst>
              <a:ext uri="{FF2B5EF4-FFF2-40B4-BE49-F238E27FC236}">
                <a16:creationId xmlns:a16="http://schemas.microsoft.com/office/drawing/2014/main" id="{D599EAEC-0204-436D-ACD3-90A6D9616D8F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14</a:t>
            </a:fld>
            <a:endParaRPr lang="sl-SI" spc="-1" noProof="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ADEB6131-8036-4096-8289-23BFFB000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9530" y="4016129"/>
            <a:ext cx="3600000" cy="2295433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5A07083C-95FF-4010-93D2-B3F468AAF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19" y="4016129"/>
            <a:ext cx="3600000" cy="2294050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78019497-411F-47FB-AB42-60442D9A7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8590" y="4016129"/>
            <a:ext cx="3925156" cy="229405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FA8F607-FD81-4875-BC09-58208FD221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9053" y="1031279"/>
            <a:ext cx="3693866" cy="2599386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7B49EA41-3B0A-416C-A2CA-3F4753C13F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519" y="2284657"/>
            <a:ext cx="2674149" cy="1346008"/>
          </a:xfrm>
          <a:prstGeom prst="rect">
            <a:avLst/>
          </a:prstGeom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D3762CD7-A510-46DB-BD83-B524B4AC74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3770" y="2081361"/>
            <a:ext cx="5085759" cy="154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7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BD25A77B-EF1C-46B5-83D0-9274AC2EDA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56393" y="94003"/>
            <a:ext cx="10607006" cy="478565"/>
          </a:xfrm>
        </p:spPr>
        <p:txBody>
          <a:bodyPr/>
          <a:lstStyle/>
          <a:p>
            <a:r>
              <a:rPr lang="pl-PL" sz="2600" dirty="0"/>
              <a:t>Pregled prihodkov in števila zaposlenih članov</a:t>
            </a:r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DF82E344-7F32-48B2-BE07-4EAFD94BE95C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15</a:t>
            </a:fld>
            <a:endParaRPr lang="en-GB" spc="-1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949F494A-F748-4067-82D2-1FD5B8E3E0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3"/>
          <a:stretch/>
        </p:blipFill>
        <p:spPr>
          <a:xfrm>
            <a:off x="605794" y="805302"/>
            <a:ext cx="11094717" cy="6010959"/>
          </a:xfrm>
          <a:prstGeom prst="rect">
            <a:avLst/>
          </a:prstGeom>
        </p:spPr>
      </p:pic>
      <p:sp>
        <p:nvSpPr>
          <p:cNvPr id="12" name="Označba mesta besedila 6">
            <a:extLst>
              <a:ext uri="{FF2B5EF4-FFF2-40B4-BE49-F238E27FC236}">
                <a16:creationId xmlns:a16="http://schemas.microsoft.com/office/drawing/2014/main" id="{C51637A7-D11B-4BDA-90E3-BF6E770C109B}"/>
              </a:ext>
            </a:extLst>
          </p:cNvPr>
          <p:cNvSpPr txBox="1">
            <a:spLocks/>
          </p:cNvSpPr>
          <p:nvPr/>
        </p:nvSpPr>
        <p:spPr>
          <a:xfrm>
            <a:off x="1356393" y="1818577"/>
            <a:ext cx="2256770" cy="1200329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rgbClr val="9CB62D"/>
                </a:solidFill>
              </a:rPr>
              <a:t>Prihodki od prodaje: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sl-SI" sz="2000" b="1" dirty="0">
                <a:solidFill>
                  <a:schemeClr val="bg1">
                    <a:lumMod val="50000"/>
                  </a:schemeClr>
                </a:solidFill>
              </a:rPr>
              <a:t>201.670.659 €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rgbClr val="9CB62D"/>
                </a:solidFill>
              </a:rPr>
              <a:t>Št. zaposlenih: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2000" b="1" dirty="0">
                <a:solidFill>
                  <a:schemeClr val="bg1">
                    <a:lumMod val="50000"/>
                  </a:schemeClr>
                </a:solidFill>
              </a:rPr>
              <a:t>2.141</a:t>
            </a:r>
          </a:p>
        </p:txBody>
      </p:sp>
      <p:sp>
        <p:nvSpPr>
          <p:cNvPr id="14" name="Označba mesta besedila 6">
            <a:extLst>
              <a:ext uri="{FF2B5EF4-FFF2-40B4-BE49-F238E27FC236}">
                <a16:creationId xmlns:a16="http://schemas.microsoft.com/office/drawing/2014/main" id="{943A04C6-7339-4EB7-8249-BF5A46BE434F}"/>
              </a:ext>
            </a:extLst>
          </p:cNvPr>
          <p:cNvSpPr txBox="1">
            <a:spLocks/>
          </p:cNvSpPr>
          <p:nvPr/>
        </p:nvSpPr>
        <p:spPr>
          <a:xfrm>
            <a:off x="1356393" y="4639598"/>
            <a:ext cx="2256770" cy="1200329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rgbClr val="8A8A8A"/>
                </a:solidFill>
              </a:rPr>
              <a:t>Prihodki od prodaje: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sl-SI" sz="2000" b="1" dirty="0">
                <a:solidFill>
                  <a:schemeClr val="bg1">
                    <a:lumMod val="50000"/>
                  </a:schemeClr>
                </a:solidFill>
              </a:rPr>
              <a:t>506.667.504 €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rgbClr val="8A8A8A"/>
                </a:solidFill>
              </a:rPr>
              <a:t>Št. zaposlenih:</a:t>
            </a:r>
            <a:endParaRPr lang="sl-SI" sz="1600" b="1" dirty="0">
              <a:solidFill>
                <a:srgbClr val="9CB62D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2000" b="1" dirty="0">
                <a:solidFill>
                  <a:schemeClr val="bg1">
                    <a:lumMod val="50000"/>
                  </a:schemeClr>
                </a:solidFill>
              </a:rPr>
              <a:t>2.698</a:t>
            </a:r>
          </a:p>
        </p:txBody>
      </p:sp>
      <p:sp>
        <p:nvSpPr>
          <p:cNvPr id="15" name="Označba mesta besedila 6">
            <a:extLst>
              <a:ext uri="{FF2B5EF4-FFF2-40B4-BE49-F238E27FC236}">
                <a16:creationId xmlns:a16="http://schemas.microsoft.com/office/drawing/2014/main" id="{0091475C-EFDF-4F8C-9AA8-2C555AF33F8D}"/>
              </a:ext>
            </a:extLst>
          </p:cNvPr>
          <p:cNvSpPr txBox="1">
            <a:spLocks/>
          </p:cNvSpPr>
          <p:nvPr/>
        </p:nvSpPr>
        <p:spPr>
          <a:xfrm>
            <a:off x="8661967" y="1767152"/>
            <a:ext cx="2256770" cy="1200329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rgbClr val="E39C1B"/>
                </a:solidFill>
              </a:rPr>
              <a:t>Prihodki od prodaje: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sl-SI" sz="2000" b="1" dirty="0">
                <a:solidFill>
                  <a:schemeClr val="bg1">
                    <a:lumMod val="50000"/>
                  </a:schemeClr>
                </a:solidFill>
              </a:rPr>
              <a:t>4.379.392.352 €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rgbClr val="E39C1B"/>
                </a:solidFill>
              </a:rPr>
              <a:t>Št. zaposlenih: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2000" b="1" dirty="0">
                <a:solidFill>
                  <a:schemeClr val="bg1">
                    <a:lumMod val="50000"/>
                  </a:schemeClr>
                </a:solidFill>
              </a:rPr>
              <a:t>8.969</a:t>
            </a:r>
          </a:p>
        </p:txBody>
      </p:sp>
      <p:sp>
        <p:nvSpPr>
          <p:cNvPr id="16" name="Označba mesta besedila 6">
            <a:extLst>
              <a:ext uri="{FF2B5EF4-FFF2-40B4-BE49-F238E27FC236}">
                <a16:creationId xmlns:a16="http://schemas.microsoft.com/office/drawing/2014/main" id="{4A3F0D35-AF5C-4CC9-84BF-90174B3E2E26}"/>
              </a:ext>
            </a:extLst>
          </p:cNvPr>
          <p:cNvSpPr txBox="1">
            <a:spLocks/>
          </p:cNvSpPr>
          <p:nvPr/>
        </p:nvSpPr>
        <p:spPr>
          <a:xfrm>
            <a:off x="8661967" y="4639597"/>
            <a:ext cx="2256770" cy="1200329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rgbClr val="73AAD1"/>
                </a:solidFill>
              </a:rPr>
              <a:t>Prihodki od prodaje: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sl-SI" sz="2000" b="1" dirty="0">
                <a:solidFill>
                  <a:schemeClr val="bg1">
                    <a:lumMod val="50000"/>
                  </a:schemeClr>
                </a:solidFill>
              </a:rPr>
              <a:t>1.331.531.950 €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rgbClr val="73AAD1"/>
                </a:solidFill>
              </a:rPr>
              <a:t>Št. zaposlenih: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2000" b="1" dirty="0">
                <a:solidFill>
                  <a:schemeClr val="bg1">
                    <a:lumMod val="50000"/>
                  </a:schemeClr>
                </a:solidFill>
              </a:rPr>
              <a:t>6.471</a:t>
            </a:r>
          </a:p>
        </p:txBody>
      </p:sp>
    </p:spTree>
    <p:extLst>
      <p:ext uri="{BB962C8B-B14F-4D97-AF65-F5344CB8AC3E}">
        <p14:creationId xmlns:p14="http://schemas.microsoft.com/office/powerpoint/2010/main" val="41484952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63F92B-00B6-489F-8E10-E96E769FEC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2951064"/>
          </a:xfrm>
        </p:spPr>
        <p:txBody>
          <a:bodyPr/>
          <a:lstStyle/>
          <a:p>
            <a:pPr marL="0" indent="0">
              <a:buNone/>
            </a:pPr>
            <a:r>
              <a:rPr lang="sl-SI" sz="2000" dirty="0"/>
              <a:t>SRIP PSiDL </a:t>
            </a:r>
            <a:r>
              <a:rPr lang="sl-SI" sz="2000" b="1" dirty="0"/>
              <a:t>združuje člane</a:t>
            </a:r>
            <a:r>
              <a:rPr lang="sl-SI" sz="2000" dirty="0"/>
              <a:t>, </a:t>
            </a:r>
          </a:p>
          <a:p>
            <a:pPr lvl="1"/>
            <a:r>
              <a:rPr lang="sl-SI" sz="1800" dirty="0"/>
              <a:t>ki </a:t>
            </a:r>
            <a:r>
              <a:rPr lang="sl-SI" sz="1800" b="1" dirty="0"/>
              <a:t>delujejo na širokem področju pametnih in trajnostnih stavb</a:t>
            </a:r>
            <a:r>
              <a:rPr lang="sl-SI" sz="1800" dirty="0"/>
              <a:t>, </a:t>
            </a:r>
          </a:p>
          <a:p>
            <a:pPr lvl="1"/>
            <a:r>
              <a:rPr lang="sl-SI" sz="1800" dirty="0"/>
              <a:t>ter zajemajo tako </a:t>
            </a:r>
            <a:r>
              <a:rPr lang="sl-SI" sz="1800" b="1" dirty="0"/>
              <a:t>gradbene proizvode</a:t>
            </a:r>
            <a:r>
              <a:rPr lang="sl-SI" sz="1800" dirty="0"/>
              <a:t>, </a:t>
            </a:r>
            <a:r>
              <a:rPr lang="sl-SI" sz="1800" b="1" dirty="0"/>
              <a:t>les in na lesu osnovane materiale</a:t>
            </a:r>
            <a:r>
              <a:rPr lang="sl-SI" sz="1800" dirty="0"/>
              <a:t>, </a:t>
            </a:r>
            <a:r>
              <a:rPr lang="sl-SI" sz="1800" b="1" dirty="0"/>
              <a:t>komponente, naprave </a:t>
            </a:r>
            <a:r>
              <a:rPr lang="sl-SI" sz="1800" dirty="0"/>
              <a:t>in </a:t>
            </a:r>
            <a:r>
              <a:rPr lang="sl-SI" sz="1800" b="1" dirty="0"/>
              <a:t>sisteme</a:t>
            </a:r>
            <a:r>
              <a:rPr lang="sl-SI" sz="1800" dirty="0"/>
              <a:t>, </a:t>
            </a:r>
          </a:p>
          <a:p>
            <a:pPr lvl="1"/>
            <a:r>
              <a:rPr lang="sl-SI" sz="1800" dirty="0"/>
              <a:t>tako za </a:t>
            </a:r>
            <a:r>
              <a:rPr lang="sl-SI" sz="1800" b="1" dirty="0"/>
              <a:t>vgradnjo v stavbo </a:t>
            </a:r>
            <a:r>
              <a:rPr lang="sl-SI" sz="1800" dirty="0"/>
              <a:t>kot </a:t>
            </a:r>
            <a:r>
              <a:rPr lang="sl-SI" sz="1800" b="1" dirty="0"/>
              <a:t>za opremo stavbe</a:t>
            </a:r>
            <a:r>
              <a:rPr lang="sl-SI" sz="1800" dirty="0"/>
              <a:t>, </a:t>
            </a:r>
          </a:p>
          <a:p>
            <a:pPr lvl="1"/>
            <a:r>
              <a:rPr lang="sl-SI" sz="1800" dirty="0"/>
              <a:t>in rešitve za pametno </a:t>
            </a:r>
            <a:r>
              <a:rPr lang="sl-SI" sz="1800" b="1" dirty="0"/>
              <a:t>upravljanje stavb </a:t>
            </a:r>
            <a:r>
              <a:rPr lang="sl-SI" sz="1800" dirty="0"/>
              <a:t>ter nanjo navezujočo </a:t>
            </a:r>
            <a:r>
              <a:rPr lang="sl-SI" sz="1800" b="1" dirty="0"/>
              <a:t>napredno infrastrukturo pametnih sosesk</a:t>
            </a:r>
            <a:r>
              <a:rPr lang="sl-SI" sz="1800" dirty="0"/>
              <a:t>.</a:t>
            </a:r>
          </a:p>
          <a:p>
            <a:pPr marL="0" indent="0">
              <a:buNone/>
            </a:pPr>
            <a:r>
              <a:rPr lang="sl-SI" sz="2000" dirty="0"/>
              <a:t>Je edini SRIP z deležniki celotne verige vrednosti (dobavne verige) !</a:t>
            </a:r>
          </a:p>
          <a:p>
            <a:pPr lvl="1"/>
            <a:r>
              <a:rPr lang="sl-SI" sz="1800" dirty="0"/>
              <a:t>od ponudnikov posameznih materialov in komponent do ponudnikov sistemov in končnih integriranih rešitev (stavb).</a:t>
            </a:r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sl-SI" dirty="0"/>
              <a:t>Ključni deležniki</a:t>
            </a:r>
          </a:p>
          <a:p>
            <a:endParaRPr lang="sl-SI" dirty="0"/>
          </a:p>
        </p:txBody>
      </p:sp>
      <p:sp>
        <p:nvSpPr>
          <p:cNvPr id="8" name="Označba mesta številke diapozitiva 7">
            <a:extLst>
              <a:ext uri="{FF2B5EF4-FFF2-40B4-BE49-F238E27FC236}">
                <a16:creationId xmlns:a16="http://schemas.microsoft.com/office/drawing/2014/main" id="{D599EAEC-0204-436D-ACD3-90A6D9616D8F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16</a:t>
            </a:fld>
            <a:endParaRPr lang="sl-SI" spc="-1" noProof="0"/>
          </a:p>
        </p:txBody>
      </p:sp>
      <p:sp>
        <p:nvSpPr>
          <p:cNvPr id="9" name="Označba mesta besedila 2">
            <a:extLst>
              <a:ext uri="{FF2B5EF4-FFF2-40B4-BE49-F238E27FC236}">
                <a16:creationId xmlns:a16="http://schemas.microsoft.com/office/drawing/2014/main" id="{F909A015-3720-458F-B108-C92E49F12C4A}"/>
              </a:ext>
            </a:extLst>
          </p:cNvPr>
          <p:cNvSpPr txBox="1">
            <a:spLocks/>
          </p:cNvSpPr>
          <p:nvPr/>
        </p:nvSpPr>
        <p:spPr>
          <a:xfrm>
            <a:off x="333375" y="4361999"/>
            <a:ext cx="11525249" cy="2076901"/>
          </a:xfrm>
          <a:prstGeom prst="rect">
            <a:avLst/>
          </a:prstGeom>
          <a:solidFill>
            <a:schemeClr val="bg1"/>
          </a:solidFill>
          <a:ln w="28575">
            <a:solidFill>
              <a:srgbClr val="008000"/>
            </a:solidFill>
          </a:ln>
        </p:spPr>
        <p:txBody>
          <a:bodyPr wrap="square" anchor="ctr" anchorCtr="0">
            <a:noAutofit/>
          </a:bodyPr>
          <a:lstStyle>
            <a:defPPr>
              <a:defRPr lang="sl-SI"/>
            </a:defPPr>
            <a:lvl1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  <a:defRPr sz="1600">
                <a:latin typeface="Bahnschrift" panose="020B0502040204020203" pitchFamily="34" charset="0"/>
              </a:defRPr>
            </a:lvl1pPr>
            <a:lvl2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  <a:defRPr sz="1400" b="1">
                <a:latin typeface="Bahnschrift" panose="020B0502040204020203" pitchFamily="34" charset="0"/>
              </a:defRPr>
            </a:lvl2pPr>
            <a:lvl3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  <a:defRPr sz="1200">
                <a:latin typeface="Bahnschrift" panose="020B0502040204020203" pitchFamily="34" charset="0"/>
              </a:defRPr>
            </a:lvl3pPr>
            <a:lvl4pPr marL="1266825" lvl="3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  <a:defRPr sz="1200">
                <a:latin typeface="Bahnschrift" panose="020B0502040204020203" pitchFamily="34" charset="0"/>
              </a:defRPr>
            </a:lvl4pPr>
          </a:lstStyle>
          <a:p>
            <a:pPr marL="0" indent="0" algn="ctr">
              <a:buNone/>
            </a:pPr>
            <a:r>
              <a:rPr lang="sl-SI" sz="2000" b="1" dirty="0">
                <a:solidFill>
                  <a:srgbClr val="A9A79E"/>
                </a:solidFill>
              </a:rPr>
              <a:t>Vizija SRIP PSiDL je vzpostaviti trajno partnerstvo, ki bo omogočalo </a:t>
            </a:r>
            <a:br>
              <a:rPr lang="sl-SI" sz="2000" b="1" dirty="0">
                <a:solidFill>
                  <a:srgbClr val="A9A79E"/>
                </a:solidFill>
              </a:rPr>
            </a:br>
            <a:r>
              <a:rPr lang="sl-SI" sz="2000" b="1" dirty="0">
                <a:solidFill>
                  <a:srgbClr val="008000"/>
                </a:solidFill>
              </a:rPr>
              <a:t>CELOVITE REŠITVE </a:t>
            </a:r>
            <a:br>
              <a:rPr lang="sl-SI" sz="2000" b="1" dirty="0">
                <a:solidFill>
                  <a:srgbClr val="008000"/>
                </a:solidFill>
              </a:rPr>
            </a:br>
            <a:r>
              <a:rPr lang="sl-SI" sz="2000" b="1" dirty="0">
                <a:solidFill>
                  <a:srgbClr val="A9A79E"/>
                </a:solidFill>
              </a:rPr>
              <a:t>za izgradnjo pametnega, trajnostno naravnanega, </a:t>
            </a:r>
            <a:br>
              <a:rPr lang="sl-SI" sz="2000" b="1" dirty="0">
                <a:solidFill>
                  <a:srgbClr val="A9A79E"/>
                </a:solidFill>
              </a:rPr>
            </a:br>
            <a:r>
              <a:rPr lang="sl-SI" sz="2000" b="1" dirty="0">
                <a:solidFill>
                  <a:srgbClr val="A9A79E"/>
                </a:solidFill>
              </a:rPr>
              <a:t>zdravega, okolju in uporabniku prijaznega, povezljivega in energijsko samozadostnega </a:t>
            </a:r>
            <a:br>
              <a:rPr lang="sl-SI" sz="2000" b="1" dirty="0">
                <a:solidFill>
                  <a:srgbClr val="A9A79E"/>
                </a:solidFill>
              </a:rPr>
            </a:br>
            <a:r>
              <a:rPr lang="sl-SI" sz="2000" b="1" dirty="0">
                <a:solidFill>
                  <a:srgbClr val="008000"/>
                </a:solidFill>
              </a:rPr>
              <a:t>BIVALNEGA</a:t>
            </a:r>
            <a:r>
              <a:rPr lang="sl-SI" sz="2000" b="1" dirty="0">
                <a:solidFill>
                  <a:srgbClr val="A9A79E"/>
                </a:solidFill>
              </a:rPr>
              <a:t> in </a:t>
            </a:r>
            <a:r>
              <a:rPr lang="sl-SI" sz="2000" b="1" dirty="0">
                <a:solidFill>
                  <a:srgbClr val="008000"/>
                </a:solidFill>
              </a:rPr>
              <a:t>DELOVNEGA OKOLJA PRIHODNOSTI </a:t>
            </a:r>
            <a:br>
              <a:rPr lang="sl-SI" sz="2000" b="1" dirty="0">
                <a:solidFill>
                  <a:srgbClr val="008000"/>
                </a:solidFill>
              </a:rPr>
            </a:br>
            <a:r>
              <a:rPr lang="sl-SI" sz="2000" b="1" dirty="0">
                <a:solidFill>
                  <a:srgbClr val="A9A79E"/>
                </a:solidFill>
              </a:rPr>
              <a:t>na osnovi predvsem slovenskega znanja in slovenskega izvora (proizvodnje).</a:t>
            </a:r>
          </a:p>
        </p:txBody>
      </p:sp>
    </p:spTree>
    <p:extLst>
      <p:ext uri="{BB962C8B-B14F-4D97-AF65-F5344CB8AC3E}">
        <p14:creationId xmlns:p14="http://schemas.microsoft.com/office/powerpoint/2010/main" val="1575389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noge 2">
            <a:extLst>
              <a:ext uri="{FF2B5EF4-FFF2-40B4-BE49-F238E27FC236}">
                <a16:creationId xmlns:a16="http://schemas.microsoft.com/office/drawing/2014/main" id="{FEC0E663-BA27-4DE7-A6EF-8B8F8466D158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pt-BR" spc="-1"/>
              <a:t>6. april 2021 | ONLINE | Posvetovalni sestanek predstavnikov ustanoviteljev TECES</a:t>
            </a:r>
            <a:endParaRPr lang="en-GB" spc="-1" dirty="0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919185F4-8330-479A-92C8-BA431CC05ED4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4EAF84E-9C2E-4626-B2D5-19F9403CE900}" type="slidenum">
              <a:rPr lang="sl-SI" smtClean="0">
                <a:solidFill>
                  <a:srgbClr val="008000"/>
                </a:solidFill>
              </a:rPr>
              <a:pPr algn="r"/>
              <a:t>17</a:t>
            </a:fld>
            <a:endParaRPr lang="sl-SI">
              <a:solidFill>
                <a:srgbClr val="008000"/>
              </a:solidFill>
            </a:endParaRPr>
          </a:p>
        </p:txBody>
      </p:sp>
      <p:sp>
        <p:nvSpPr>
          <p:cNvPr id="2" name="Označba mesta besedila 1">
            <a:extLst>
              <a:ext uri="{FF2B5EF4-FFF2-40B4-BE49-F238E27FC236}">
                <a16:creationId xmlns:a16="http://schemas.microsoft.com/office/drawing/2014/main" id="{7D70EB2D-1E43-414B-8ED8-EEFBE129C9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sl-SI" dirty="0"/>
              <a:t>Ustvarjamo dodano vrednost</a:t>
            </a:r>
            <a:endParaRPr lang="en-GB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012A6B4-4B85-46C8-85DE-5A38E9785F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" r="-252"/>
          <a:stretch/>
        </p:blipFill>
        <p:spPr>
          <a:xfrm>
            <a:off x="-9832" y="1059247"/>
            <a:ext cx="6858000" cy="5289804"/>
          </a:xfrm>
          <a:prstGeom prst="rect">
            <a:avLst/>
          </a:prstGeom>
        </p:spPr>
      </p:pic>
      <p:sp>
        <p:nvSpPr>
          <p:cNvPr id="11" name="Označba mesta besedila 13">
            <a:extLst>
              <a:ext uri="{FF2B5EF4-FFF2-40B4-BE49-F238E27FC236}">
                <a16:creationId xmlns:a16="http://schemas.microsoft.com/office/drawing/2014/main" id="{EDC418A0-D8A5-41E9-84FF-CDE2AD6C40F2}"/>
              </a:ext>
            </a:extLst>
          </p:cNvPr>
          <p:cNvSpPr txBox="1">
            <a:spLocks/>
          </p:cNvSpPr>
          <p:nvPr/>
        </p:nvSpPr>
        <p:spPr>
          <a:xfrm>
            <a:off x="7580960" y="4159290"/>
            <a:ext cx="4288986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Kompetenčni centri za razvoj kadrov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3" name="Označba mesta besedila 13">
            <a:extLst>
              <a:ext uri="{FF2B5EF4-FFF2-40B4-BE49-F238E27FC236}">
                <a16:creationId xmlns:a16="http://schemas.microsoft.com/office/drawing/2014/main" id="{EF4AE590-EA91-4F96-90D4-9E882DDE1C63}"/>
              </a:ext>
            </a:extLst>
          </p:cNvPr>
          <p:cNvSpPr txBox="1">
            <a:spLocks/>
          </p:cNvSpPr>
          <p:nvPr/>
        </p:nvSpPr>
        <p:spPr>
          <a:xfrm>
            <a:off x="7580960" y="4447414"/>
            <a:ext cx="4430060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Sodelovanje podjetij in izobraževalnih ustanov</a:t>
            </a:r>
            <a:endParaRPr lang="en-GB" sz="1600" b="1" dirty="0">
              <a:solidFill>
                <a:schemeClr val="tx1"/>
              </a:solidFill>
            </a:endParaRPr>
          </a:p>
        </p:txBody>
      </p:sp>
      <p:cxnSp>
        <p:nvCxnSpPr>
          <p:cNvPr id="15" name="Povezovalnik: kolenski 14">
            <a:extLst>
              <a:ext uri="{FF2B5EF4-FFF2-40B4-BE49-F238E27FC236}">
                <a16:creationId xmlns:a16="http://schemas.microsoft.com/office/drawing/2014/main" id="{A6CCC0E4-B2A8-4851-91BF-6CF90A21245C}"/>
              </a:ext>
            </a:extLst>
          </p:cNvPr>
          <p:cNvCxnSpPr>
            <a:cxnSpLocks/>
          </p:cNvCxnSpPr>
          <p:nvPr/>
        </p:nvCxnSpPr>
        <p:spPr>
          <a:xfrm>
            <a:off x="6480175" y="4946650"/>
            <a:ext cx="1056336" cy="321364"/>
          </a:xfrm>
          <a:prstGeom prst="bentConnector3">
            <a:avLst>
              <a:gd name="adj1" fmla="val 32034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značba mesta besedila 13">
            <a:extLst>
              <a:ext uri="{FF2B5EF4-FFF2-40B4-BE49-F238E27FC236}">
                <a16:creationId xmlns:a16="http://schemas.microsoft.com/office/drawing/2014/main" id="{9F5854E4-8306-4F9D-8B4B-647074EC157E}"/>
              </a:ext>
            </a:extLst>
          </p:cNvPr>
          <p:cNvSpPr txBox="1">
            <a:spLocks/>
          </p:cNvSpPr>
          <p:nvPr/>
        </p:nvSpPr>
        <p:spPr>
          <a:xfrm>
            <a:off x="7580960" y="4777667"/>
            <a:ext cx="4430060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Organizacija usposabljanj in izobraževanj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7" name="Označba mesta besedila 13">
            <a:extLst>
              <a:ext uri="{FF2B5EF4-FFF2-40B4-BE49-F238E27FC236}">
                <a16:creationId xmlns:a16="http://schemas.microsoft.com/office/drawing/2014/main" id="{0A4CF897-C880-47DA-8C7F-ADDBF7BB6082}"/>
              </a:ext>
            </a:extLst>
          </p:cNvPr>
          <p:cNvSpPr txBox="1">
            <a:spLocks/>
          </p:cNvSpPr>
          <p:nvPr/>
        </p:nvSpPr>
        <p:spPr>
          <a:xfrm>
            <a:off x="7580959" y="5098737"/>
            <a:ext cx="4430059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Napovedovanje kadrov (kadrovska platforma) </a:t>
            </a:r>
            <a:endParaRPr lang="en-GB" sz="1600" b="1" dirty="0">
              <a:solidFill>
                <a:schemeClr val="tx1"/>
              </a:solidFill>
            </a:endParaRPr>
          </a:p>
        </p:txBody>
      </p:sp>
      <p:cxnSp>
        <p:nvCxnSpPr>
          <p:cNvPr id="25" name="Povezovalnik: kolenski 24">
            <a:extLst>
              <a:ext uri="{FF2B5EF4-FFF2-40B4-BE49-F238E27FC236}">
                <a16:creationId xmlns:a16="http://schemas.microsoft.com/office/drawing/2014/main" id="{686E6BB1-594F-4B7E-8D7A-A8879FA9AD43}"/>
              </a:ext>
            </a:extLst>
          </p:cNvPr>
          <p:cNvCxnSpPr>
            <a:cxnSpLocks/>
          </p:cNvCxnSpPr>
          <p:nvPr/>
        </p:nvCxnSpPr>
        <p:spPr>
          <a:xfrm>
            <a:off x="6477000" y="4839667"/>
            <a:ext cx="1056336" cy="11505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ovezovalnik: kolenski 31">
            <a:extLst>
              <a:ext uri="{FF2B5EF4-FFF2-40B4-BE49-F238E27FC236}">
                <a16:creationId xmlns:a16="http://schemas.microsoft.com/office/drawing/2014/main" id="{FE4ABE9B-DE93-4F96-AEEB-F4EF9CA8F86D}"/>
              </a:ext>
            </a:extLst>
          </p:cNvPr>
          <p:cNvCxnSpPr>
            <a:cxnSpLocks/>
          </p:cNvCxnSpPr>
          <p:nvPr/>
        </p:nvCxnSpPr>
        <p:spPr>
          <a:xfrm flipV="1">
            <a:off x="6477000" y="4333947"/>
            <a:ext cx="1056336" cy="299414"/>
          </a:xfrm>
          <a:prstGeom prst="bentConnector3">
            <a:avLst>
              <a:gd name="adj1" fmla="val 32851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sm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ovezovalnik: kolenski 33">
            <a:extLst>
              <a:ext uri="{FF2B5EF4-FFF2-40B4-BE49-F238E27FC236}">
                <a16:creationId xmlns:a16="http://schemas.microsoft.com/office/drawing/2014/main" id="{CEFD1DA6-763C-4152-A704-71E23D7BB242}"/>
              </a:ext>
            </a:extLst>
          </p:cNvPr>
          <p:cNvCxnSpPr>
            <a:cxnSpLocks/>
          </p:cNvCxnSpPr>
          <p:nvPr/>
        </p:nvCxnSpPr>
        <p:spPr>
          <a:xfrm flipV="1">
            <a:off x="6477000" y="4621451"/>
            <a:ext cx="1056336" cy="11505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značba mesta besedila 13">
            <a:extLst>
              <a:ext uri="{FF2B5EF4-FFF2-40B4-BE49-F238E27FC236}">
                <a16:creationId xmlns:a16="http://schemas.microsoft.com/office/drawing/2014/main" id="{D5893CB1-1095-4F9A-9864-F32E8630E2F9}"/>
              </a:ext>
            </a:extLst>
          </p:cNvPr>
          <p:cNvSpPr txBox="1">
            <a:spLocks/>
          </p:cNvSpPr>
          <p:nvPr/>
        </p:nvSpPr>
        <p:spPr>
          <a:xfrm>
            <a:off x="7580960" y="775875"/>
            <a:ext cx="4288986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Identifikacija projektnih idej in partnerjev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42" name="Označba mesta besedila 13">
            <a:extLst>
              <a:ext uri="{FF2B5EF4-FFF2-40B4-BE49-F238E27FC236}">
                <a16:creationId xmlns:a16="http://schemas.microsoft.com/office/drawing/2014/main" id="{04748B10-8CB2-41D8-BAA3-BB1C638C33F8}"/>
              </a:ext>
            </a:extLst>
          </p:cNvPr>
          <p:cNvSpPr txBox="1">
            <a:spLocks/>
          </p:cNvSpPr>
          <p:nvPr/>
        </p:nvSpPr>
        <p:spPr>
          <a:xfrm>
            <a:off x="7580960" y="1063999"/>
            <a:ext cx="4382437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Vodenje in koordinacija projektnih konzorcijev 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44" name="Označba mesta besedila 13">
            <a:extLst>
              <a:ext uri="{FF2B5EF4-FFF2-40B4-BE49-F238E27FC236}">
                <a16:creationId xmlns:a16="http://schemas.microsoft.com/office/drawing/2014/main" id="{F409121B-262F-472A-A1DA-82C10A6008B1}"/>
              </a:ext>
            </a:extLst>
          </p:cNvPr>
          <p:cNvSpPr txBox="1">
            <a:spLocks/>
          </p:cNvSpPr>
          <p:nvPr/>
        </p:nvSpPr>
        <p:spPr>
          <a:xfrm>
            <a:off x="7580960" y="1381258"/>
            <a:ext cx="4430060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Pridobivanje javnega sofinanciranja projektov</a:t>
            </a:r>
            <a:endParaRPr lang="en-GB" sz="1600" b="1" dirty="0">
              <a:solidFill>
                <a:schemeClr val="tx1"/>
              </a:solidFill>
            </a:endParaRPr>
          </a:p>
        </p:txBody>
      </p:sp>
      <p:cxnSp>
        <p:nvCxnSpPr>
          <p:cNvPr id="46" name="Povezovalnik: kolenski 45">
            <a:extLst>
              <a:ext uri="{FF2B5EF4-FFF2-40B4-BE49-F238E27FC236}">
                <a16:creationId xmlns:a16="http://schemas.microsoft.com/office/drawing/2014/main" id="{3D79C897-5116-4BBD-B413-FE2D093810D9}"/>
              </a:ext>
            </a:extLst>
          </p:cNvPr>
          <p:cNvCxnSpPr>
            <a:cxnSpLocks/>
          </p:cNvCxnSpPr>
          <p:nvPr/>
        </p:nvCxnSpPr>
        <p:spPr>
          <a:xfrm>
            <a:off x="4671024" y="1451349"/>
            <a:ext cx="2862312" cy="107261"/>
          </a:xfrm>
          <a:prstGeom prst="bentConnector3">
            <a:avLst>
              <a:gd name="adj1" fmla="val 80837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ovezovalnik: kolenski 46">
            <a:extLst>
              <a:ext uri="{FF2B5EF4-FFF2-40B4-BE49-F238E27FC236}">
                <a16:creationId xmlns:a16="http://schemas.microsoft.com/office/drawing/2014/main" id="{0656A25C-AD2E-4F24-AB13-A4140CC4ABF0}"/>
              </a:ext>
            </a:extLst>
          </p:cNvPr>
          <p:cNvCxnSpPr>
            <a:cxnSpLocks/>
          </p:cNvCxnSpPr>
          <p:nvPr/>
        </p:nvCxnSpPr>
        <p:spPr>
          <a:xfrm flipV="1">
            <a:off x="4671024" y="950533"/>
            <a:ext cx="2862312" cy="271232"/>
          </a:xfrm>
          <a:prstGeom prst="bentConnector3">
            <a:avLst>
              <a:gd name="adj1" fmla="val 75069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sm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ovezovalnik: kolenski 47">
            <a:extLst>
              <a:ext uri="{FF2B5EF4-FFF2-40B4-BE49-F238E27FC236}">
                <a16:creationId xmlns:a16="http://schemas.microsoft.com/office/drawing/2014/main" id="{ECB5E678-9594-4128-99F2-9C62B2BC48CA}"/>
              </a:ext>
            </a:extLst>
          </p:cNvPr>
          <p:cNvCxnSpPr>
            <a:cxnSpLocks/>
          </p:cNvCxnSpPr>
          <p:nvPr/>
        </p:nvCxnSpPr>
        <p:spPr>
          <a:xfrm flipV="1">
            <a:off x="4671024" y="1238037"/>
            <a:ext cx="2862312" cy="90734"/>
          </a:xfrm>
          <a:prstGeom prst="bentConnector3">
            <a:avLst>
              <a:gd name="adj1" fmla="val 80837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Označba mesta besedila 13">
            <a:extLst>
              <a:ext uri="{FF2B5EF4-FFF2-40B4-BE49-F238E27FC236}">
                <a16:creationId xmlns:a16="http://schemas.microsoft.com/office/drawing/2014/main" id="{ECBC7C25-D455-4564-93DC-2939071A3C74}"/>
              </a:ext>
            </a:extLst>
          </p:cNvPr>
          <p:cNvSpPr txBox="1">
            <a:spLocks/>
          </p:cNvSpPr>
          <p:nvPr/>
        </p:nvSpPr>
        <p:spPr>
          <a:xfrm>
            <a:off x="7580960" y="5603613"/>
            <a:ext cx="4288986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Slovenska strategija pametne specializacije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67" name="Označba mesta besedila 13">
            <a:extLst>
              <a:ext uri="{FF2B5EF4-FFF2-40B4-BE49-F238E27FC236}">
                <a16:creationId xmlns:a16="http://schemas.microsoft.com/office/drawing/2014/main" id="{BB65735A-E8FD-4E98-9C21-C033BB055714}"/>
              </a:ext>
            </a:extLst>
          </p:cNvPr>
          <p:cNvSpPr txBox="1">
            <a:spLocks/>
          </p:cNvSpPr>
          <p:nvPr/>
        </p:nvSpPr>
        <p:spPr>
          <a:xfrm>
            <a:off x="7580960" y="5891737"/>
            <a:ext cx="4288986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Usmerjanje razvojnih ukrepov države</a:t>
            </a:r>
            <a:endParaRPr lang="en-GB" sz="1600" b="1" dirty="0">
              <a:solidFill>
                <a:schemeClr val="tx1"/>
              </a:solidFill>
            </a:endParaRPr>
          </a:p>
        </p:txBody>
      </p:sp>
      <p:cxnSp>
        <p:nvCxnSpPr>
          <p:cNvPr id="71" name="Povezovalnik: kolenski 70">
            <a:extLst>
              <a:ext uri="{FF2B5EF4-FFF2-40B4-BE49-F238E27FC236}">
                <a16:creationId xmlns:a16="http://schemas.microsoft.com/office/drawing/2014/main" id="{BE6EA163-52E2-4407-82EA-52795190B6F9}"/>
              </a:ext>
            </a:extLst>
          </p:cNvPr>
          <p:cNvCxnSpPr>
            <a:cxnSpLocks/>
          </p:cNvCxnSpPr>
          <p:nvPr/>
        </p:nvCxnSpPr>
        <p:spPr>
          <a:xfrm>
            <a:off x="4671024" y="6279087"/>
            <a:ext cx="2862312" cy="107261"/>
          </a:xfrm>
          <a:prstGeom prst="bentConnector3">
            <a:avLst>
              <a:gd name="adj1" fmla="val 80837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ovezovalnik: kolenski 71">
            <a:extLst>
              <a:ext uri="{FF2B5EF4-FFF2-40B4-BE49-F238E27FC236}">
                <a16:creationId xmlns:a16="http://schemas.microsoft.com/office/drawing/2014/main" id="{CED2E51B-2C53-416F-9174-7B1D2DC54075}"/>
              </a:ext>
            </a:extLst>
          </p:cNvPr>
          <p:cNvCxnSpPr>
            <a:cxnSpLocks/>
          </p:cNvCxnSpPr>
          <p:nvPr/>
        </p:nvCxnSpPr>
        <p:spPr>
          <a:xfrm flipV="1">
            <a:off x="4671024" y="5778271"/>
            <a:ext cx="2862312" cy="271232"/>
          </a:xfrm>
          <a:prstGeom prst="bentConnector3">
            <a:avLst>
              <a:gd name="adj1" fmla="val 75069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sm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Povezovalnik: kolenski 72">
            <a:extLst>
              <a:ext uri="{FF2B5EF4-FFF2-40B4-BE49-F238E27FC236}">
                <a16:creationId xmlns:a16="http://schemas.microsoft.com/office/drawing/2014/main" id="{2E717226-6BE7-4FFB-B509-E782F5529E84}"/>
              </a:ext>
            </a:extLst>
          </p:cNvPr>
          <p:cNvCxnSpPr>
            <a:cxnSpLocks/>
          </p:cNvCxnSpPr>
          <p:nvPr/>
        </p:nvCxnSpPr>
        <p:spPr>
          <a:xfrm flipV="1">
            <a:off x="4671024" y="6065775"/>
            <a:ext cx="2862312" cy="90734"/>
          </a:xfrm>
          <a:prstGeom prst="bentConnector3">
            <a:avLst>
              <a:gd name="adj1" fmla="val 80837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značba mesta besedila 13">
            <a:extLst>
              <a:ext uri="{FF2B5EF4-FFF2-40B4-BE49-F238E27FC236}">
                <a16:creationId xmlns:a16="http://schemas.microsoft.com/office/drawing/2014/main" id="{7768860E-5DAF-49BA-8CDA-FAC73D1A8C76}"/>
              </a:ext>
            </a:extLst>
          </p:cNvPr>
          <p:cNvSpPr txBox="1">
            <a:spLocks/>
          </p:cNvSpPr>
          <p:nvPr/>
        </p:nvSpPr>
        <p:spPr>
          <a:xfrm>
            <a:off x="7580960" y="2001545"/>
            <a:ext cx="4288986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Identifikacija strateških verig vrednosti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75" name="Označba mesta besedila 13">
            <a:extLst>
              <a:ext uri="{FF2B5EF4-FFF2-40B4-BE49-F238E27FC236}">
                <a16:creationId xmlns:a16="http://schemas.microsoft.com/office/drawing/2014/main" id="{1D8A1503-8AD2-4F91-91CC-F5BEFF71AEFE}"/>
              </a:ext>
            </a:extLst>
          </p:cNvPr>
          <p:cNvSpPr txBox="1">
            <a:spLocks/>
          </p:cNvSpPr>
          <p:nvPr/>
        </p:nvSpPr>
        <p:spPr>
          <a:xfrm>
            <a:off x="7580960" y="2289669"/>
            <a:ext cx="4288986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Priprava ključnih strateških projektov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77" name="Označba mesta besedila 13">
            <a:extLst>
              <a:ext uri="{FF2B5EF4-FFF2-40B4-BE49-F238E27FC236}">
                <a16:creationId xmlns:a16="http://schemas.microsoft.com/office/drawing/2014/main" id="{EDBEADE6-680E-4F5D-92C7-97B69C205FBC}"/>
              </a:ext>
            </a:extLst>
          </p:cNvPr>
          <p:cNvSpPr txBox="1">
            <a:spLocks/>
          </p:cNvSpPr>
          <p:nvPr/>
        </p:nvSpPr>
        <p:spPr>
          <a:xfrm>
            <a:off x="7580960" y="2619628"/>
            <a:ext cx="4288986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Iskanje strateških razvojnih partnerjev</a:t>
            </a:r>
            <a:endParaRPr lang="en-GB" sz="1600" b="1" dirty="0">
              <a:solidFill>
                <a:schemeClr val="tx1"/>
              </a:solidFill>
            </a:endParaRPr>
          </a:p>
        </p:txBody>
      </p:sp>
      <p:cxnSp>
        <p:nvCxnSpPr>
          <p:cNvPr id="79" name="Povezovalnik: kolenski 78">
            <a:extLst>
              <a:ext uri="{FF2B5EF4-FFF2-40B4-BE49-F238E27FC236}">
                <a16:creationId xmlns:a16="http://schemas.microsoft.com/office/drawing/2014/main" id="{120DB2A9-01F0-4A3E-8C17-B004C99F362E}"/>
              </a:ext>
            </a:extLst>
          </p:cNvPr>
          <p:cNvCxnSpPr>
            <a:cxnSpLocks/>
          </p:cNvCxnSpPr>
          <p:nvPr/>
        </p:nvCxnSpPr>
        <p:spPr>
          <a:xfrm>
            <a:off x="6477000" y="2681922"/>
            <a:ext cx="1056336" cy="11505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Povezovalnik: kolenski 79">
            <a:extLst>
              <a:ext uri="{FF2B5EF4-FFF2-40B4-BE49-F238E27FC236}">
                <a16:creationId xmlns:a16="http://schemas.microsoft.com/office/drawing/2014/main" id="{3819D5D9-FBF2-489F-8081-9D974D3C2FE7}"/>
              </a:ext>
            </a:extLst>
          </p:cNvPr>
          <p:cNvCxnSpPr>
            <a:cxnSpLocks/>
          </p:cNvCxnSpPr>
          <p:nvPr/>
        </p:nvCxnSpPr>
        <p:spPr>
          <a:xfrm flipV="1">
            <a:off x="6477000" y="2176202"/>
            <a:ext cx="1056336" cy="299414"/>
          </a:xfrm>
          <a:prstGeom prst="bentConnector3">
            <a:avLst>
              <a:gd name="adj1" fmla="val 32851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sm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Povezovalnik: kolenski 80">
            <a:extLst>
              <a:ext uri="{FF2B5EF4-FFF2-40B4-BE49-F238E27FC236}">
                <a16:creationId xmlns:a16="http://schemas.microsoft.com/office/drawing/2014/main" id="{51379624-2138-473C-A744-877F6C89C8AF}"/>
              </a:ext>
            </a:extLst>
          </p:cNvPr>
          <p:cNvCxnSpPr>
            <a:cxnSpLocks/>
          </p:cNvCxnSpPr>
          <p:nvPr/>
        </p:nvCxnSpPr>
        <p:spPr>
          <a:xfrm flipV="1">
            <a:off x="6477000" y="2463706"/>
            <a:ext cx="1056336" cy="11505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značba mesta besedila 13">
            <a:extLst>
              <a:ext uri="{FF2B5EF4-FFF2-40B4-BE49-F238E27FC236}">
                <a16:creationId xmlns:a16="http://schemas.microsoft.com/office/drawing/2014/main" id="{C507E0D6-5D20-448C-BFFB-80FFB1CADC34}"/>
              </a:ext>
            </a:extLst>
          </p:cNvPr>
          <p:cNvSpPr txBox="1">
            <a:spLocks/>
          </p:cNvSpPr>
          <p:nvPr/>
        </p:nvSpPr>
        <p:spPr>
          <a:xfrm>
            <a:off x="7580960" y="3282098"/>
            <a:ext cx="4430060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Podpora vključevanju v mednarodne verige</a:t>
            </a:r>
            <a:endParaRPr lang="en-GB" sz="1200" b="1" dirty="0">
              <a:solidFill>
                <a:schemeClr val="tx1"/>
              </a:solidFill>
            </a:endParaRPr>
          </a:p>
        </p:txBody>
      </p:sp>
      <p:sp>
        <p:nvSpPr>
          <p:cNvPr id="83" name="Označba mesta besedila 13">
            <a:extLst>
              <a:ext uri="{FF2B5EF4-FFF2-40B4-BE49-F238E27FC236}">
                <a16:creationId xmlns:a16="http://schemas.microsoft.com/office/drawing/2014/main" id="{4AD839F5-0FBB-4687-A847-26B18F7759CE}"/>
              </a:ext>
            </a:extLst>
          </p:cNvPr>
          <p:cNvSpPr txBox="1">
            <a:spLocks/>
          </p:cNvSpPr>
          <p:nvPr/>
        </p:nvSpPr>
        <p:spPr>
          <a:xfrm>
            <a:off x="7580960" y="3603218"/>
            <a:ext cx="4430060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Alternativne poti mednarodnega sodelovanja</a:t>
            </a:r>
            <a:endParaRPr lang="en-GB" sz="1600" b="1" dirty="0">
              <a:solidFill>
                <a:schemeClr val="tx1"/>
              </a:solidFill>
            </a:endParaRPr>
          </a:p>
        </p:txBody>
      </p:sp>
      <p:cxnSp>
        <p:nvCxnSpPr>
          <p:cNvPr id="84" name="Povezovalnik: kolenski 83">
            <a:extLst>
              <a:ext uri="{FF2B5EF4-FFF2-40B4-BE49-F238E27FC236}">
                <a16:creationId xmlns:a16="http://schemas.microsoft.com/office/drawing/2014/main" id="{F0854BFC-7F39-41E3-A0BB-E92435A9C3AC}"/>
              </a:ext>
            </a:extLst>
          </p:cNvPr>
          <p:cNvCxnSpPr>
            <a:cxnSpLocks/>
          </p:cNvCxnSpPr>
          <p:nvPr/>
        </p:nvCxnSpPr>
        <p:spPr>
          <a:xfrm>
            <a:off x="6477000" y="3674351"/>
            <a:ext cx="1056336" cy="11505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Povezovalnik: kolenski 84">
            <a:extLst>
              <a:ext uri="{FF2B5EF4-FFF2-40B4-BE49-F238E27FC236}">
                <a16:creationId xmlns:a16="http://schemas.microsoft.com/office/drawing/2014/main" id="{57C92B6D-1E19-471E-8A09-448F1AB37198}"/>
              </a:ext>
            </a:extLst>
          </p:cNvPr>
          <p:cNvCxnSpPr>
            <a:cxnSpLocks/>
          </p:cNvCxnSpPr>
          <p:nvPr/>
        </p:nvCxnSpPr>
        <p:spPr>
          <a:xfrm flipV="1">
            <a:off x="6477000" y="3456135"/>
            <a:ext cx="1056336" cy="11505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značba mesta besedila 13">
            <a:extLst>
              <a:ext uri="{FF2B5EF4-FFF2-40B4-BE49-F238E27FC236}">
                <a16:creationId xmlns:a16="http://schemas.microsoft.com/office/drawing/2014/main" id="{7CF00323-65C7-4DB9-91D6-B547934B1205}"/>
              </a:ext>
            </a:extLst>
          </p:cNvPr>
          <p:cNvSpPr txBox="1">
            <a:spLocks/>
          </p:cNvSpPr>
          <p:nvPr/>
        </p:nvSpPr>
        <p:spPr>
          <a:xfrm>
            <a:off x="7580960" y="2997847"/>
            <a:ext cx="4288986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Vključevanja v mednarodna združenja</a:t>
            </a:r>
            <a:endParaRPr lang="en-GB" sz="1200" b="1" dirty="0">
              <a:solidFill>
                <a:schemeClr val="tx1"/>
              </a:solidFill>
            </a:endParaRPr>
          </a:p>
        </p:txBody>
      </p:sp>
      <p:cxnSp>
        <p:nvCxnSpPr>
          <p:cNvPr id="36" name="Povezovalnik: kolenski 35">
            <a:extLst>
              <a:ext uri="{FF2B5EF4-FFF2-40B4-BE49-F238E27FC236}">
                <a16:creationId xmlns:a16="http://schemas.microsoft.com/office/drawing/2014/main" id="{CF71F518-9B4D-4F10-8224-858F9AFBFD30}"/>
              </a:ext>
            </a:extLst>
          </p:cNvPr>
          <p:cNvCxnSpPr>
            <a:cxnSpLocks/>
          </p:cNvCxnSpPr>
          <p:nvPr/>
        </p:nvCxnSpPr>
        <p:spPr>
          <a:xfrm flipV="1">
            <a:off x="6476999" y="3163878"/>
            <a:ext cx="1056336" cy="299414"/>
          </a:xfrm>
          <a:prstGeom prst="bentConnector3">
            <a:avLst>
              <a:gd name="adj1" fmla="val 32851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sm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značba mesta besedila 13">
            <a:extLst>
              <a:ext uri="{FF2B5EF4-FFF2-40B4-BE49-F238E27FC236}">
                <a16:creationId xmlns:a16="http://schemas.microsoft.com/office/drawing/2014/main" id="{94EE4C3F-A552-4DCA-BDE8-107FD6973AF6}"/>
              </a:ext>
            </a:extLst>
          </p:cNvPr>
          <p:cNvSpPr txBox="1">
            <a:spLocks/>
          </p:cNvSpPr>
          <p:nvPr/>
        </p:nvSpPr>
        <p:spPr>
          <a:xfrm>
            <a:off x="7580960" y="6194031"/>
            <a:ext cx="4288986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Izboljšanje sodelovanja država – gospodarstvo – raziskovalne organizacije </a:t>
            </a:r>
            <a:endParaRPr lang="en-GB" sz="1600" b="1" dirty="0">
              <a:solidFill>
                <a:schemeClr val="tx1"/>
              </a:solidFill>
            </a:endParaRPr>
          </a:p>
        </p:txBody>
      </p:sp>
      <p:pic>
        <p:nvPicPr>
          <p:cNvPr id="39" name="Slika 38">
            <a:extLst>
              <a:ext uri="{FF2B5EF4-FFF2-40B4-BE49-F238E27FC236}">
                <a16:creationId xmlns:a16="http://schemas.microsoft.com/office/drawing/2014/main" id="{D4C02700-02AC-41C4-AEE2-706573F003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6990" r="49750" b="12867"/>
          <a:stretch/>
        </p:blipFill>
        <p:spPr>
          <a:xfrm>
            <a:off x="0" y="2959760"/>
            <a:ext cx="1207902" cy="586308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40" name="Povezovalnik: kolenski 39">
            <a:extLst>
              <a:ext uri="{FF2B5EF4-FFF2-40B4-BE49-F238E27FC236}">
                <a16:creationId xmlns:a16="http://schemas.microsoft.com/office/drawing/2014/main" id="{27B5BD13-3A7A-4CC5-81F9-A0D1DA7CB86C}"/>
              </a:ext>
            </a:extLst>
          </p:cNvPr>
          <p:cNvCxnSpPr>
            <a:cxnSpLocks/>
          </p:cNvCxnSpPr>
          <p:nvPr/>
        </p:nvCxnSpPr>
        <p:spPr>
          <a:xfrm>
            <a:off x="4680548" y="1559396"/>
            <a:ext cx="2862312" cy="271232"/>
          </a:xfrm>
          <a:prstGeom prst="bentConnector3">
            <a:avLst>
              <a:gd name="adj1" fmla="val 75069"/>
            </a:avLst>
          </a:prstGeom>
          <a:ln w="28575">
            <a:solidFill>
              <a:schemeClr val="accent6">
                <a:lumMod val="20000"/>
                <a:lumOff val="80000"/>
              </a:schemeClr>
            </a:solidFill>
            <a:headEnd type="none" w="med" len="sm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značba mesta besedila 13">
            <a:extLst>
              <a:ext uri="{FF2B5EF4-FFF2-40B4-BE49-F238E27FC236}">
                <a16:creationId xmlns:a16="http://schemas.microsoft.com/office/drawing/2014/main" id="{22806918-BB28-41FF-9C7A-FD2BEC3808F8}"/>
              </a:ext>
            </a:extLst>
          </p:cNvPr>
          <p:cNvSpPr txBox="1">
            <a:spLocks/>
          </p:cNvSpPr>
          <p:nvPr/>
        </p:nvSpPr>
        <p:spPr>
          <a:xfrm>
            <a:off x="7580960" y="1652704"/>
            <a:ext cx="4430058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600" b="1" dirty="0">
                <a:solidFill>
                  <a:schemeClr val="tx1"/>
                </a:solidFill>
              </a:rPr>
              <a:t>Iskanje komplementarnih razvojnih partnerjev </a:t>
            </a:r>
            <a:endParaRPr lang="en-GB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23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/>
      <p:bldP spid="17" grpId="0"/>
      <p:bldP spid="41" grpId="0"/>
      <p:bldP spid="42" grpId="0"/>
      <p:bldP spid="44" grpId="0"/>
      <p:bldP spid="66" grpId="0"/>
      <p:bldP spid="67" grpId="0"/>
      <p:bldP spid="74" grpId="0"/>
      <p:bldP spid="75" grpId="0"/>
      <p:bldP spid="77" grpId="0"/>
      <p:bldP spid="82" grpId="0"/>
      <p:bldP spid="83" grpId="0"/>
      <p:bldP spid="35" grpId="0"/>
      <p:bldP spid="37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značba mesta besedila 34">
            <a:extLst>
              <a:ext uri="{FF2B5EF4-FFF2-40B4-BE49-F238E27FC236}">
                <a16:creationId xmlns:a16="http://schemas.microsoft.com/office/drawing/2014/main" id="{B3E55281-0A7B-470B-9412-B60AD2F4A2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30564" y="3305122"/>
            <a:ext cx="9324522" cy="830997"/>
          </a:xfr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4800" b="1" dirty="0">
                <a:solidFill>
                  <a:srgbClr val="008000"/>
                </a:solidFill>
              </a:rPr>
              <a:t>HVALA ZA POZORNOST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23687224-D329-43C3-B602-AE2D41F5D4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76523" y="5660799"/>
            <a:ext cx="6848475" cy="367309"/>
          </a:xfrm>
        </p:spPr>
        <p:txBody>
          <a:bodyPr/>
          <a:lstStyle/>
          <a:p>
            <a:endParaRPr lang="en-GB" b="0" dirty="0"/>
          </a:p>
        </p:txBody>
      </p:sp>
      <p:pic>
        <p:nvPicPr>
          <p:cNvPr id="4" name="Slika 3" descr="Slika, ki vsebuje besede besedilo, steklenica&#10;&#10;Opis je samodejno ustvarjen">
            <a:extLst>
              <a:ext uri="{FF2B5EF4-FFF2-40B4-BE49-F238E27FC236}">
                <a16:creationId xmlns:a16="http://schemas.microsoft.com/office/drawing/2014/main" id="{9521F4A0-5D24-4627-84AB-F9E512450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3" y="6190110"/>
            <a:ext cx="2493532" cy="54000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7211DC63-1B85-4C26-BEC5-BCADAE48DB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3" t="15169" r="7902" b="21363"/>
          <a:stretch/>
        </p:blipFill>
        <p:spPr>
          <a:xfrm>
            <a:off x="7343776" y="6028107"/>
            <a:ext cx="1828802" cy="702003"/>
          </a:xfrm>
          <a:prstGeom prst="rect">
            <a:avLst/>
          </a:prstGeom>
        </p:spPr>
      </p:pic>
      <p:sp>
        <p:nvSpPr>
          <p:cNvPr id="6" name="Označba mesta besedila 5">
            <a:extLst>
              <a:ext uri="{FF2B5EF4-FFF2-40B4-BE49-F238E27FC236}">
                <a16:creationId xmlns:a16="http://schemas.microsoft.com/office/drawing/2014/main" id="{DAC51416-2D6A-44AD-8528-D0F4019C63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76523" y="5118854"/>
            <a:ext cx="6848475" cy="367309"/>
          </a:xfrm>
        </p:spPr>
        <p:txBody>
          <a:bodyPr/>
          <a:lstStyle/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2466357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značba mesta besedila 14">
            <a:extLst>
              <a:ext uri="{FF2B5EF4-FFF2-40B4-BE49-F238E27FC236}">
                <a16:creationId xmlns:a16="http://schemas.microsoft.com/office/drawing/2014/main" id="{B64DACCB-64CA-4296-A189-128BFAC035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sl-S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48A226FC-7E7B-4BA3-9E48-4315C7F7F4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90938" y="1821558"/>
            <a:ext cx="5005062" cy="1200329"/>
          </a:xfrm>
        </p:spPr>
        <p:txBody>
          <a:bodyPr wrap="square">
            <a:spAutoFit/>
          </a:bodyPr>
          <a:lstStyle/>
          <a:p>
            <a:r>
              <a:rPr lang="it-IT" sz="3600" dirty="0">
                <a:solidFill>
                  <a:srgbClr val="3F9347"/>
                </a:solidFill>
                <a:ea typeface="+mj-ea"/>
                <a:cs typeface="+mj-cs"/>
              </a:rPr>
              <a:t>PRENOV</a:t>
            </a:r>
            <a:r>
              <a:rPr lang="sl-SI" sz="3600" dirty="0">
                <a:solidFill>
                  <a:srgbClr val="3F9347"/>
                </a:solidFill>
                <a:ea typeface="+mj-ea"/>
                <a:cs typeface="+mj-cs"/>
              </a:rPr>
              <a:t>LJEN AKCIJSKI NAČRT SRIP</a:t>
            </a:r>
            <a:endParaRPr lang="it-IT" sz="3600" dirty="0">
              <a:solidFill>
                <a:srgbClr val="3F9347"/>
              </a:solidFill>
              <a:ea typeface="+mj-ea"/>
              <a:cs typeface="+mj-cs"/>
            </a:endParaRP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F082C718-11A0-4CD1-9374-0D724D8943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5"/>
          <a:stretch/>
        </p:blipFill>
        <p:spPr>
          <a:xfrm>
            <a:off x="6832714" y="132005"/>
            <a:ext cx="4706136" cy="6631143"/>
          </a:xfrm>
          <a:prstGeom prst="rect">
            <a:avLst/>
          </a:prstGeom>
          <a:ln w="3175">
            <a:solidFill>
              <a:srgbClr val="008000"/>
            </a:solidFill>
          </a:ln>
        </p:spPr>
      </p:pic>
      <p:sp>
        <p:nvSpPr>
          <p:cNvPr id="44" name="Označba mesta besedila 15">
            <a:extLst>
              <a:ext uri="{FF2B5EF4-FFF2-40B4-BE49-F238E27FC236}">
                <a16:creationId xmlns:a16="http://schemas.microsoft.com/office/drawing/2014/main" id="{83668AEE-AB26-4296-86E4-3B5BF878B06A}"/>
              </a:ext>
            </a:extLst>
          </p:cNvPr>
          <p:cNvSpPr txBox="1">
            <a:spLocks/>
          </p:cNvSpPr>
          <p:nvPr/>
        </p:nvSpPr>
        <p:spPr>
          <a:xfrm>
            <a:off x="1090938" y="3061591"/>
            <a:ext cx="5005062" cy="269304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32931" indent="-132931" algn="l" defTabSz="531724" rtl="0" eaLnBrk="1" latinLnBrk="0" hangingPunct="1">
              <a:lnSpc>
                <a:spcPct val="90000"/>
              </a:lnSpc>
              <a:spcBef>
                <a:spcPts val="582"/>
              </a:spcBef>
              <a:buFont typeface="Arial" panose="020B0604020202020204" pitchFamily="34" charset="0"/>
              <a:buNone/>
              <a:defRPr sz="1200" kern="1200">
                <a:solidFill>
                  <a:srgbClr val="A9A79E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398793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3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6465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16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930516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6378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462240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28102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3964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5982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fokusna področja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produktne smeri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skupna področja delovanja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sl-SI" sz="2400" dirty="0"/>
          </a:p>
          <a:p>
            <a:pPr marL="0" indent="0"/>
            <a:r>
              <a:rPr lang="sl-SI" sz="2400" b="1" dirty="0"/>
              <a:t>Friderik KNEZ</a:t>
            </a:r>
          </a:p>
          <a:p>
            <a:pPr marL="0" indent="0"/>
            <a:r>
              <a:rPr lang="sl-SI" sz="2000" dirty="0"/>
              <a:t>predsednik Strokovnega sveta SRIP </a:t>
            </a:r>
            <a:br>
              <a:rPr lang="sl-SI" sz="2000" dirty="0"/>
            </a:br>
            <a:r>
              <a:rPr lang="sl-SI" sz="2000" dirty="0"/>
              <a:t>vodja Oddelka za gradbeno fizike na ZAG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6785A8AB-62B7-4CA6-9E35-36B7A6C9A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714" y="3667186"/>
            <a:ext cx="4706136" cy="867930"/>
          </a:xfrm>
        </p:spPr>
        <p:txBody>
          <a:bodyPr/>
          <a:lstStyle/>
          <a:p>
            <a:pPr algn="ctr"/>
            <a:r>
              <a:rPr lang="sl-SI" sz="2800" dirty="0"/>
              <a:t>Osnova za prenovo S4</a:t>
            </a:r>
            <a:br>
              <a:rPr lang="sl-SI" sz="2800" dirty="0"/>
            </a:br>
            <a:r>
              <a:rPr lang="sl-SI" sz="2800" dirty="0"/>
              <a:t>za obdobje 2021 - 2027</a:t>
            </a:r>
          </a:p>
        </p:txBody>
      </p:sp>
    </p:spTree>
    <p:extLst>
      <p:ext uri="{BB962C8B-B14F-4D97-AF65-F5344CB8AC3E}">
        <p14:creationId xmlns:p14="http://schemas.microsoft.com/office/powerpoint/2010/main" val="1392043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značba mesta noge 7">
            <a:extLst>
              <a:ext uri="{FF2B5EF4-FFF2-40B4-BE49-F238E27FC236}">
                <a16:creationId xmlns:a16="http://schemas.microsoft.com/office/drawing/2014/main" id="{CFE80C14-112A-4CAF-ABB6-DCE7BDA44DCC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da-DK" spc="-1" noProof="0"/>
              <a:t>15. april 2021 | ONLINE | Prenova S4 in prioriteta pametne stavbe in dom z lesno verigo</a:t>
            </a:r>
            <a:endParaRPr lang="sl-SI" spc="-1" noProof="0"/>
          </a:p>
        </p:txBody>
      </p:sp>
      <p:sp>
        <p:nvSpPr>
          <p:cNvPr id="9" name="Označba mesta številke diapozitiva 8">
            <a:extLst>
              <a:ext uri="{FF2B5EF4-FFF2-40B4-BE49-F238E27FC236}">
                <a16:creationId xmlns:a16="http://schemas.microsoft.com/office/drawing/2014/main" id="{73267BFA-C688-4FFA-8CEA-3DC36BAB8D92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2</a:t>
            </a:fld>
            <a:endParaRPr lang="sl-SI" spc="-1" noProof="0"/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39186223-2CEC-45A8-892F-10CC30A2D2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sl-SI" dirty="0"/>
              <a:t>Program predstavitve</a:t>
            </a:r>
          </a:p>
          <a:p>
            <a:endParaRPr lang="sl-SI" dirty="0"/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87B86223-EB13-4A2C-9E24-0E388113E3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68473"/>
              </p:ext>
            </p:extLst>
          </p:nvPr>
        </p:nvGraphicFramePr>
        <p:xfrm>
          <a:off x="333374" y="1179459"/>
          <a:ext cx="11534775" cy="5083900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1006056">
                  <a:extLst>
                    <a:ext uri="{9D8B030D-6E8A-4147-A177-3AD203B41FA5}">
                      <a16:colId xmlns:a16="http://schemas.microsoft.com/office/drawing/2014/main" val="2579231353"/>
                    </a:ext>
                  </a:extLst>
                </a:gridCol>
                <a:gridCol w="10528719">
                  <a:extLst>
                    <a:ext uri="{9D8B030D-6E8A-4147-A177-3AD203B41FA5}">
                      <a16:colId xmlns:a16="http://schemas.microsoft.com/office/drawing/2014/main" val="3340811327"/>
                    </a:ext>
                  </a:extLst>
                </a:gridCol>
              </a:tblGrid>
              <a:tr h="804760"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sl-SI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</a:rPr>
                        <a:t>13:10–13:15</a:t>
                      </a:r>
                      <a:endParaRPr lang="en-GB" sz="1400" b="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Bahnschrift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36195" marB="36195"/>
                </a:tc>
                <a:tc>
                  <a:txBody>
                    <a:bodyPr/>
                    <a:lstStyle/>
                    <a:p>
                      <a:pPr marL="74930" algn="just">
                        <a:spcAft>
                          <a:spcPts val="300"/>
                        </a:spcAft>
                      </a:pPr>
                      <a:r>
                        <a:rPr lang="sl-SI" sz="1600" dirty="0">
                          <a:effectLst/>
                          <a:latin typeface="Bahnschrift" panose="020B0502040204020203" pitchFamily="34" charset="0"/>
                        </a:rPr>
                        <a:t>Program predstavitve SRIP</a:t>
                      </a:r>
                      <a:endParaRPr lang="en-GB" sz="1600" dirty="0">
                        <a:effectLst/>
                        <a:latin typeface="Bahnschrift" panose="020B0502040204020203" pitchFamily="34" charset="0"/>
                      </a:endParaRPr>
                    </a:p>
                    <a:p>
                      <a:pPr marL="360680" indent="-285750" algn="l">
                        <a:spcAft>
                          <a:spcPts val="300"/>
                        </a:spcAft>
                        <a:buClr>
                          <a:srgbClr val="F0B43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sl-SI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</a:rPr>
                        <a:t>Matej GAJZER </a:t>
                      </a:r>
                      <a:r>
                        <a:rPr lang="sl-SI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</a:rPr>
                        <a:t>| direktor SRIP | direktor TECES</a:t>
                      </a:r>
                      <a:endParaRPr lang="en-GB" sz="1400" b="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Bahnschrift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36195" marB="36195"/>
                </a:tc>
                <a:extLst>
                  <a:ext uri="{0D108BD9-81ED-4DB2-BD59-A6C34878D82A}">
                    <a16:rowId xmlns:a16="http://schemas.microsoft.com/office/drawing/2014/main" val="3302653364"/>
                  </a:ext>
                </a:extLst>
              </a:tr>
              <a:tr h="80476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300"/>
                        </a:spcAft>
                      </a:pPr>
                      <a:r>
                        <a:rPr lang="sl-SI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13:15-13:20</a:t>
                      </a:r>
                    </a:p>
                  </a:txBody>
                  <a:tcPr marL="17780" marR="17780" marT="36195" marB="36195"/>
                </a:tc>
                <a:tc>
                  <a:txBody>
                    <a:bodyPr/>
                    <a:lstStyle/>
                    <a:p>
                      <a:pPr marL="74930" algn="l">
                        <a:spcAft>
                          <a:spcPts val="300"/>
                        </a:spcAft>
                      </a:pPr>
                      <a:r>
                        <a:rPr lang="sl-SI" sz="1600" b="1" kern="1200" dirty="0">
                          <a:solidFill>
                            <a:schemeClr val="tx1"/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Uvodni pozdrav predsednika SRIP</a:t>
                      </a:r>
                    </a:p>
                    <a:p>
                      <a:pPr marL="360680" indent="-285750" algn="l">
                        <a:spcAft>
                          <a:spcPts val="300"/>
                        </a:spcAft>
                        <a:buClr>
                          <a:srgbClr val="F0B43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sl-SI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Bogdan BOŽAC </a:t>
                      </a:r>
                      <a:r>
                        <a:rPr lang="sl-SI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| predsednik UO SRIP | prokurist MARLES HIŠE d.o.o.</a:t>
                      </a:r>
                    </a:p>
                  </a:txBody>
                  <a:tcPr marL="17780" marR="17780" marT="36195" marB="36195"/>
                </a:tc>
                <a:extLst>
                  <a:ext uri="{0D108BD9-81ED-4DB2-BD59-A6C34878D82A}">
                    <a16:rowId xmlns:a16="http://schemas.microsoft.com/office/drawing/2014/main" val="4143449735"/>
                  </a:ext>
                </a:extLst>
              </a:tr>
              <a:tr h="82963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300"/>
                        </a:spcAft>
                      </a:pPr>
                      <a:r>
                        <a:rPr lang="sl-SI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13:20-13:30</a:t>
                      </a:r>
                    </a:p>
                  </a:txBody>
                  <a:tcPr marL="17780" marR="17780" marT="36195" marB="36195"/>
                </a:tc>
                <a:tc>
                  <a:txBody>
                    <a:bodyPr/>
                    <a:lstStyle/>
                    <a:p>
                      <a:pPr marL="7493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0B43C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sl-SI" sz="1600" b="1" kern="1200" dirty="0">
                          <a:solidFill>
                            <a:schemeClr val="tx1"/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Osnovna predstavitev SRIP </a:t>
                      </a:r>
                      <a:endParaRPr lang="sl-SI" sz="1000" b="1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Bahnschrift" panose="020B0502040204020203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6068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0B43C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sl-SI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</a:rPr>
                        <a:t>Matej GAJZER </a:t>
                      </a:r>
                      <a:r>
                        <a:rPr lang="sl-SI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</a:rPr>
                        <a:t>| direktor SRIP | direktor TECES</a:t>
                      </a:r>
                      <a:endParaRPr lang="en-GB" sz="1400" b="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Bahnschrift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36195" marB="36195"/>
                </a:tc>
                <a:extLst>
                  <a:ext uri="{0D108BD9-81ED-4DB2-BD59-A6C34878D82A}">
                    <a16:rowId xmlns:a16="http://schemas.microsoft.com/office/drawing/2014/main" val="3745944853"/>
                  </a:ext>
                </a:extLst>
              </a:tr>
              <a:tr h="80476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300"/>
                        </a:spcAft>
                      </a:pPr>
                      <a:r>
                        <a:rPr lang="sl-SI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13:30-13:45</a:t>
                      </a:r>
                    </a:p>
                  </a:txBody>
                  <a:tcPr marL="17780" marR="17780" marT="36195" marB="36195"/>
                </a:tc>
                <a:tc>
                  <a:txBody>
                    <a:bodyPr/>
                    <a:lstStyle/>
                    <a:p>
                      <a:pPr marL="74930" algn="l">
                        <a:spcAft>
                          <a:spcPts val="300"/>
                        </a:spcAft>
                      </a:pPr>
                      <a:r>
                        <a:rPr lang="sl-SI" sz="1600" b="1" kern="1200" dirty="0">
                          <a:solidFill>
                            <a:schemeClr val="tx1"/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Predstavitev prenovljenega Akcijskega načrta SRIP, fokusnih področij, produktnih smeri in izzivov </a:t>
                      </a:r>
                    </a:p>
                    <a:p>
                      <a:pPr marL="360680" indent="-285750" algn="l">
                        <a:spcAft>
                          <a:spcPts val="300"/>
                        </a:spcAft>
                        <a:buClr>
                          <a:srgbClr val="F0B43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sl-SI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Friderik KNEZ </a:t>
                      </a:r>
                      <a:r>
                        <a:rPr lang="sl-SI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| predsednik Strokovnega sveta SRIP | </a:t>
                      </a:r>
                      <a:r>
                        <a:rPr lang="pl-PL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vodja Oddelka za gradbeno fizike</a:t>
                      </a:r>
                      <a:r>
                        <a:rPr lang="sl-SI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 na ZAG </a:t>
                      </a:r>
                    </a:p>
                  </a:txBody>
                  <a:tcPr marL="17780" marR="17780" marT="36195" marB="36195"/>
                </a:tc>
                <a:extLst>
                  <a:ext uri="{0D108BD9-81ED-4DB2-BD59-A6C34878D82A}">
                    <a16:rowId xmlns:a16="http://schemas.microsoft.com/office/drawing/2014/main" val="3976708106"/>
                  </a:ext>
                </a:extLst>
              </a:tr>
              <a:tr h="125227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300"/>
                        </a:spcAft>
                      </a:pPr>
                      <a:r>
                        <a:rPr lang="sl-SI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13:45-13:55</a:t>
                      </a:r>
                    </a:p>
                  </a:txBody>
                  <a:tcPr marL="17780" marR="17780" marT="36195" marB="36195"/>
                </a:tc>
                <a:tc>
                  <a:txBody>
                    <a:bodyPr/>
                    <a:lstStyle/>
                    <a:p>
                      <a:pPr marL="74930" algn="l">
                        <a:spcAft>
                          <a:spcPts val="300"/>
                        </a:spcAft>
                      </a:pPr>
                      <a:r>
                        <a:rPr lang="sl-SI" sz="1600" b="1" kern="1200" dirty="0">
                          <a:solidFill>
                            <a:schemeClr val="tx1"/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Poudarki fokusov delovanja ustanoviteljev SRIP</a:t>
                      </a:r>
                    </a:p>
                    <a:p>
                      <a:pPr marL="360680" indent="-285750" algn="l">
                        <a:spcAft>
                          <a:spcPts val="300"/>
                        </a:spcAft>
                        <a:buClr>
                          <a:srgbClr val="F0B43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sl-SI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Miloš ŠTURM </a:t>
                      </a:r>
                      <a:r>
                        <a:rPr lang="sl-SI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| direktor Zavoda TIGR &amp; ustanovitelja SRIP</a:t>
                      </a:r>
                    </a:p>
                    <a:p>
                      <a:pPr marL="360680" indent="-285750" algn="l">
                        <a:spcAft>
                          <a:spcPts val="300"/>
                        </a:spcAft>
                        <a:buClr>
                          <a:srgbClr val="F0B43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sl-SI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Igor MILAVEC </a:t>
                      </a:r>
                      <a:r>
                        <a:rPr lang="sl-SI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| direktor GZS ZLPI &amp; ustanovitelja SRIP</a:t>
                      </a:r>
                    </a:p>
                    <a:p>
                      <a:pPr marL="360680" indent="-285750" algn="l">
                        <a:spcAft>
                          <a:spcPts val="300"/>
                        </a:spcAft>
                        <a:buClr>
                          <a:srgbClr val="F0B43C"/>
                        </a:buClr>
                        <a:buFont typeface="Wingdings" panose="05000000000000000000" pitchFamily="2" charset="2"/>
                        <a:buChar char="§"/>
                      </a:pPr>
                      <a:r>
                        <a:rPr lang="sl-SI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Matej GAJZER </a:t>
                      </a:r>
                      <a:r>
                        <a:rPr lang="sl-SI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| direktor TECES  &amp; ustanovitelja SRIP</a:t>
                      </a:r>
                    </a:p>
                  </a:txBody>
                  <a:tcPr marL="17780" marR="17780" marT="36195" marB="36195"/>
                </a:tc>
                <a:extLst>
                  <a:ext uri="{0D108BD9-81ED-4DB2-BD59-A6C34878D82A}">
                    <a16:rowId xmlns:a16="http://schemas.microsoft.com/office/drawing/2014/main" val="1317215262"/>
                  </a:ext>
                </a:extLst>
              </a:tr>
              <a:tr h="58771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300"/>
                        </a:spcAft>
                      </a:pPr>
                      <a:r>
                        <a:rPr lang="sl-SI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13:55-14:00</a:t>
                      </a:r>
                    </a:p>
                  </a:txBody>
                  <a:tcPr marL="17780" marR="17780" marT="36195" marB="36195"/>
                </a:tc>
                <a:tc>
                  <a:txBody>
                    <a:bodyPr/>
                    <a:lstStyle/>
                    <a:p>
                      <a:pPr marL="74930" algn="just">
                        <a:spcAft>
                          <a:spcPts val="300"/>
                        </a:spcAft>
                      </a:pPr>
                      <a:r>
                        <a:rPr lang="sl-SI" sz="1600" b="1" kern="1200" dirty="0">
                          <a:solidFill>
                            <a:schemeClr val="tx1"/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Zaključki predstavitve</a:t>
                      </a:r>
                    </a:p>
                    <a:p>
                      <a:pPr marL="36068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0B43C"/>
                        </a:buClr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sl-SI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</a:rPr>
                        <a:t>Matej GAJZER </a:t>
                      </a:r>
                      <a:r>
                        <a:rPr lang="sl-SI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Bahnschrift" panose="020B0502040204020203" pitchFamily="34" charset="0"/>
                        </a:rPr>
                        <a:t>| direktor SRIP | direktor TECES</a:t>
                      </a:r>
                      <a:endParaRPr lang="en-GB" sz="1400" b="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Bahnschrift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36195" marB="36195"/>
                </a:tc>
                <a:extLst>
                  <a:ext uri="{0D108BD9-81ED-4DB2-BD59-A6C34878D82A}">
                    <a16:rowId xmlns:a16="http://schemas.microsoft.com/office/drawing/2014/main" val="2099386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3941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48A226FC-7E7B-4BA3-9E48-4315C7F7F4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9635" y="1558251"/>
            <a:ext cx="11512730" cy="646331"/>
          </a:xfrm>
        </p:spPr>
        <p:txBody>
          <a:bodyPr wrap="square">
            <a:spAutoFit/>
          </a:bodyPr>
          <a:lstStyle/>
          <a:p>
            <a:pPr algn="ctr"/>
            <a:endParaRPr lang="sl-SI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Označba mesta besedila 8">
            <a:extLst>
              <a:ext uri="{FF2B5EF4-FFF2-40B4-BE49-F238E27FC236}">
                <a16:creationId xmlns:a16="http://schemas.microsoft.com/office/drawing/2014/main" id="{74C1D4A7-1EA9-450F-883C-C75DCA288C62}"/>
              </a:ext>
            </a:extLst>
          </p:cNvPr>
          <p:cNvSpPr txBox="1">
            <a:spLocks/>
          </p:cNvSpPr>
          <p:nvPr/>
        </p:nvSpPr>
        <p:spPr>
          <a:xfrm>
            <a:off x="533399" y="2415239"/>
            <a:ext cx="11125202" cy="1015663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l-SI" sz="6000" dirty="0"/>
              <a:t>Friderik KNEZ</a:t>
            </a:r>
            <a:endParaRPr lang="sl-SI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Označba mesta besedila 10">
            <a:extLst>
              <a:ext uri="{FF2B5EF4-FFF2-40B4-BE49-F238E27FC236}">
                <a16:creationId xmlns:a16="http://schemas.microsoft.com/office/drawing/2014/main" id="{25AF1675-6104-47FE-BF03-2DB31DE48F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18786" y="5986408"/>
            <a:ext cx="9754428" cy="535531"/>
          </a:xfrm>
        </p:spPr>
        <p:txBody>
          <a:bodyPr/>
          <a:lstStyle/>
          <a:p>
            <a:pPr algn="ctr"/>
            <a:r>
              <a:rPr lang="sl-SI" sz="1600" dirty="0">
                <a:solidFill>
                  <a:schemeClr val="bg1">
                    <a:lumMod val="50000"/>
                  </a:schemeClr>
                </a:solidFill>
              </a:rPr>
              <a:t>Delavnica: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PRENOVA S4 IN </a:t>
            </a:r>
            <a:br>
              <a:rPr lang="sl-SI" sz="16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PRIORITETA PAMETNE STAVBE IN DOM Z LESNO VERIGO</a:t>
            </a:r>
          </a:p>
        </p:txBody>
      </p:sp>
      <p:sp>
        <p:nvSpPr>
          <p:cNvPr id="13" name="Označba mesta besedila 12">
            <a:extLst>
              <a:ext uri="{FF2B5EF4-FFF2-40B4-BE49-F238E27FC236}">
                <a16:creationId xmlns:a16="http://schemas.microsoft.com/office/drawing/2014/main" id="{4B65E968-8164-4498-B6A5-0A45F30826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42010" y="3442957"/>
            <a:ext cx="8307980" cy="757130"/>
          </a:xfrm>
        </p:spPr>
        <p:txBody>
          <a:bodyPr/>
          <a:lstStyle/>
          <a:p>
            <a:pPr algn="ctr"/>
            <a:r>
              <a:rPr lang="sl-SI" sz="2400" dirty="0">
                <a:solidFill>
                  <a:schemeClr val="bg1">
                    <a:lumMod val="50000"/>
                  </a:schemeClr>
                </a:solidFill>
              </a:rPr>
              <a:t>predsednik Strokovnega sveta SRIP </a:t>
            </a:r>
            <a:br>
              <a:rPr lang="sl-SI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sl-SI" sz="2400" dirty="0">
                <a:solidFill>
                  <a:schemeClr val="bg1">
                    <a:lumMod val="50000"/>
                  </a:schemeClr>
                </a:solidFill>
              </a:rPr>
              <a:t>vodja Oddelka za gradbeno fizike na ZAG</a:t>
            </a:r>
          </a:p>
        </p:txBody>
      </p:sp>
    </p:spTree>
    <p:extLst>
      <p:ext uri="{BB962C8B-B14F-4D97-AF65-F5344CB8AC3E}">
        <p14:creationId xmlns:p14="http://schemas.microsoft.com/office/powerpoint/2010/main" val="17671875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značba mesta besedila 14">
            <a:extLst>
              <a:ext uri="{FF2B5EF4-FFF2-40B4-BE49-F238E27FC236}">
                <a16:creationId xmlns:a16="http://schemas.microsoft.com/office/drawing/2014/main" id="{B64DACCB-64CA-4296-A189-128BFAC035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sl-S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48A226FC-7E7B-4BA3-9E48-4315C7F7F4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90938" y="2250183"/>
            <a:ext cx="5005062" cy="1200329"/>
          </a:xfrm>
        </p:spPr>
        <p:txBody>
          <a:bodyPr wrap="square">
            <a:spAutoFit/>
          </a:bodyPr>
          <a:lstStyle/>
          <a:p>
            <a:r>
              <a:rPr lang="it-IT" sz="3600" dirty="0">
                <a:solidFill>
                  <a:srgbClr val="3F9347"/>
                </a:solidFill>
                <a:ea typeface="+mj-ea"/>
                <a:cs typeface="+mj-cs"/>
              </a:rPr>
              <a:t>PRENOV</a:t>
            </a:r>
            <a:r>
              <a:rPr lang="sl-SI" sz="3600" dirty="0">
                <a:solidFill>
                  <a:srgbClr val="3F9347"/>
                </a:solidFill>
                <a:ea typeface="+mj-ea"/>
                <a:cs typeface="+mj-cs"/>
              </a:rPr>
              <a:t>LJEN AKCIJSKI NAČRT SRIP</a:t>
            </a:r>
            <a:endParaRPr lang="it-IT" sz="3600" dirty="0">
              <a:solidFill>
                <a:srgbClr val="3F9347"/>
              </a:solidFill>
              <a:ea typeface="+mj-ea"/>
              <a:cs typeface="+mj-cs"/>
            </a:endParaRP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6785A8AB-62B7-4CA6-9E35-36B7A6C9A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0938" y="5562661"/>
            <a:ext cx="5005062" cy="867930"/>
          </a:xfrm>
        </p:spPr>
        <p:txBody>
          <a:bodyPr/>
          <a:lstStyle/>
          <a:p>
            <a:r>
              <a:rPr lang="sl-SI" sz="2800" dirty="0"/>
              <a:t>Osnova za prenovo S4</a:t>
            </a:r>
            <a:br>
              <a:rPr lang="sl-SI" sz="2800" dirty="0"/>
            </a:br>
            <a:r>
              <a:rPr lang="sl-SI" sz="2800" dirty="0"/>
              <a:t>za obdobje 2021 - 2027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F082C718-11A0-4CD1-9374-0D724D8943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5"/>
          <a:stretch/>
        </p:blipFill>
        <p:spPr>
          <a:xfrm>
            <a:off x="6832714" y="132005"/>
            <a:ext cx="4706136" cy="6631143"/>
          </a:xfrm>
          <a:prstGeom prst="rect">
            <a:avLst/>
          </a:prstGeom>
          <a:ln w="3175">
            <a:solidFill>
              <a:srgbClr val="008000"/>
            </a:solidFill>
          </a:ln>
        </p:spPr>
      </p:pic>
      <p:sp>
        <p:nvSpPr>
          <p:cNvPr id="44" name="Označba mesta besedila 15">
            <a:extLst>
              <a:ext uri="{FF2B5EF4-FFF2-40B4-BE49-F238E27FC236}">
                <a16:creationId xmlns:a16="http://schemas.microsoft.com/office/drawing/2014/main" id="{83668AEE-AB26-4296-86E4-3B5BF878B06A}"/>
              </a:ext>
            </a:extLst>
          </p:cNvPr>
          <p:cNvSpPr txBox="1">
            <a:spLocks/>
          </p:cNvSpPr>
          <p:nvPr/>
        </p:nvSpPr>
        <p:spPr>
          <a:xfrm>
            <a:off x="1090938" y="3566416"/>
            <a:ext cx="5005062" cy="124341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32931" indent="-132931" algn="l" defTabSz="531724" rtl="0" eaLnBrk="1" latinLnBrk="0" hangingPunct="1">
              <a:lnSpc>
                <a:spcPct val="90000"/>
              </a:lnSpc>
              <a:spcBef>
                <a:spcPts val="582"/>
              </a:spcBef>
              <a:buFont typeface="Arial" panose="020B0604020202020204" pitchFamily="34" charset="0"/>
              <a:buNone/>
              <a:defRPr sz="1200" kern="1200">
                <a:solidFill>
                  <a:srgbClr val="A9A79E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398793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3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6465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16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930516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6378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462240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28102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3964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5982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fokusna področja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produktne smeri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skupna področja delovanja</a:t>
            </a:r>
          </a:p>
        </p:txBody>
      </p:sp>
    </p:spTree>
    <p:extLst>
      <p:ext uri="{BB962C8B-B14F-4D97-AF65-F5344CB8AC3E}">
        <p14:creationId xmlns:p14="http://schemas.microsoft.com/office/powerpoint/2010/main" val="4115256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63F92B-00B6-489F-8E10-E96E769FEC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5182957"/>
          </a:xfrm>
        </p:spPr>
        <p:txBody>
          <a:bodyPr/>
          <a:lstStyle/>
          <a:p>
            <a:r>
              <a:rPr lang="sl-SI" sz="2400" dirty="0"/>
              <a:t>Primarno, vendar ne izključno področje se nanaša na bivanje: </a:t>
            </a:r>
            <a:r>
              <a:rPr lang="sl-SI" sz="2400" b="1" dirty="0"/>
              <a:t>z vidika stavbe kot tudi z vidika oblikovanega prostora.</a:t>
            </a:r>
          </a:p>
          <a:p>
            <a:endParaRPr lang="sl-SI" sz="2400" dirty="0"/>
          </a:p>
          <a:p>
            <a:r>
              <a:rPr lang="sl-SI" sz="2400" dirty="0"/>
              <a:t>Področje je na splošno </a:t>
            </a:r>
            <a:r>
              <a:rPr lang="sl-SI" sz="2400" b="1" dirty="0"/>
              <a:t>konzervativno</a:t>
            </a:r>
            <a:r>
              <a:rPr lang="sl-SI" sz="2400" dirty="0"/>
              <a:t> in </a:t>
            </a:r>
            <a:r>
              <a:rPr lang="sl-SI" sz="2400" b="1" dirty="0"/>
              <a:t>počasi sprejema spremembe </a:t>
            </a:r>
            <a:r>
              <a:rPr lang="sl-SI" sz="2400" dirty="0"/>
              <a:t>v primerjavi z bolj propulzivnimi področji; del razloga je v relativno visoki vrednosti in dolgi življenjski dobi “izdelkov”.</a:t>
            </a:r>
          </a:p>
          <a:p>
            <a:endParaRPr lang="sl-SI" sz="2400" dirty="0"/>
          </a:p>
          <a:p>
            <a:r>
              <a:rPr lang="sl-SI" sz="2400" dirty="0"/>
              <a:t>Velik del področja je </a:t>
            </a:r>
            <a:r>
              <a:rPr lang="sl-SI" sz="2400" b="1" dirty="0"/>
              <a:t>reguliran brez harmonizacije </a:t>
            </a:r>
            <a:r>
              <a:rPr lang="sl-SI" sz="2400" dirty="0"/>
              <a:t>(tipično: zakonodaja za stavbe je v domeni držav članic), od koder izvirajo nekatere visoke ovire na trgu EU.</a:t>
            </a:r>
          </a:p>
          <a:p>
            <a:endParaRPr lang="sl-SI" sz="2400" dirty="0"/>
          </a:p>
          <a:p>
            <a:r>
              <a:rPr lang="sl-SI" sz="2400" dirty="0"/>
              <a:t>Znotraj področja delovanja SRIP </a:t>
            </a:r>
            <a:r>
              <a:rPr lang="sl-SI" sz="2400" b="1" dirty="0"/>
              <a:t>zaznavamo zelo visoko stopnjo integracije</a:t>
            </a:r>
            <a:r>
              <a:rPr lang="sl-SI" sz="2400" dirty="0"/>
              <a:t>: </a:t>
            </a:r>
            <a:r>
              <a:rPr lang="sl-SI" sz="2400" b="1" dirty="0"/>
              <a:t>od enostavne komponente</a:t>
            </a:r>
            <a:r>
              <a:rPr lang="sl-SI" sz="2400" dirty="0"/>
              <a:t> (npr. svetilo) </a:t>
            </a:r>
            <a:r>
              <a:rPr lang="sl-SI" sz="2400" b="1" dirty="0"/>
              <a:t>do samozadostne, povezane stavbe</a:t>
            </a:r>
            <a:r>
              <a:rPr lang="sl-SI" sz="2400" dirty="0"/>
              <a:t>. Tipično poteka integracija v stopnjah zaključenih proizvodov.</a:t>
            </a:r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sl-SI" dirty="0"/>
              <a:t>Izhodišča, ki narekujejo področje in način delovanja SRIP</a:t>
            </a:r>
          </a:p>
          <a:p>
            <a:endParaRPr lang="sl-SI" dirty="0"/>
          </a:p>
        </p:txBody>
      </p:sp>
      <p:sp>
        <p:nvSpPr>
          <p:cNvPr id="8" name="Označba mesta številke diapozitiva 7">
            <a:extLst>
              <a:ext uri="{FF2B5EF4-FFF2-40B4-BE49-F238E27FC236}">
                <a16:creationId xmlns:a16="http://schemas.microsoft.com/office/drawing/2014/main" id="{D599EAEC-0204-436D-ACD3-90A6D9616D8F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22</a:t>
            </a:fld>
            <a:endParaRPr lang="sl-SI" spc="-1" noProof="0"/>
          </a:p>
        </p:txBody>
      </p:sp>
    </p:spTree>
    <p:extLst>
      <p:ext uri="{BB962C8B-B14F-4D97-AF65-F5344CB8AC3E}">
        <p14:creationId xmlns:p14="http://schemas.microsoft.com/office/powerpoint/2010/main" val="39656221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63F92B-00B6-489F-8E10-E96E769FEC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5926238"/>
          </a:xfrm>
        </p:spPr>
        <p:txBody>
          <a:bodyPr/>
          <a:lstStyle/>
          <a:p>
            <a:pPr marL="0" indent="0">
              <a:buNone/>
            </a:pPr>
            <a:r>
              <a:rPr lang="sl-SI" sz="2000" dirty="0"/>
              <a:t>Globalno gledani trendi pametnega doma pomenijo:</a:t>
            </a:r>
          </a:p>
          <a:p>
            <a:r>
              <a:rPr lang="sl-SI" sz="2000" b="1" dirty="0"/>
              <a:t>IKT: </a:t>
            </a:r>
            <a:r>
              <a:rPr lang="sl-SI" sz="1600" dirty="0"/>
              <a:t>globok prodor informacijskih tehnologij v vse naprave doma. Trenutno smo še vedno na nivoju nadzora in uravnavanja naprav (aplikacije, glasovna prepoznava, krmiljenje z algoritmi). Kaže se naslednji sloj – integracija doma v sosesko in izkoriščanje informacije iz okolice.</a:t>
            </a:r>
          </a:p>
          <a:p>
            <a:r>
              <a:rPr lang="sl-SI" sz="2000" b="1" dirty="0"/>
              <a:t>Energijska učinkovitost: </a:t>
            </a:r>
            <a:r>
              <a:rPr lang="sl-SI" sz="1600" dirty="0"/>
              <a:t>trend je prehod v plus energijske stavbe, med tem ko je sNES “standard”, vendar na trajnosten način.</a:t>
            </a:r>
          </a:p>
          <a:p>
            <a:r>
              <a:rPr lang="sl-SI" sz="2000" b="1" dirty="0"/>
              <a:t>Okoljska </a:t>
            </a:r>
            <a:r>
              <a:rPr lang="sl-SI" sz="2000" b="1" dirty="0" err="1"/>
              <a:t>trajnostnost</a:t>
            </a:r>
            <a:r>
              <a:rPr lang="sl-SI" sz="2000" b="1" dirty="0"/>
              <a:t> stavbe: </a:t>
            </a:r>
            <a:r>
              <a:rPr lang="sl-SI" sz="1600" dirty="0"/>
              <a:t>zavedanje glede rabe materialov, vgrajenih emisij – gradnja z naravnimi, okolju prijaznimi materiali.</a:t>
            </a:r>
          </a:p>
          <a:p>
            <a:r>
              <a:rPr lang="sl-SI" sz="2000" b="1" dirty="0"/>
              <a:t>Širše razumljena </a:t>
            </a:r>
            <a:r>
              <a:rPr lang="sl-SI" sz="2000" b="1" dirty="0" err="1"/>
              <a:t>trajnostnost</a:t>
            </a:r>
            <a:r>
              <a:rPr lang="sl-SI" sz="2000" b="1" dirty="0"/>
              <a:t>: </a:t>
            </a:r>
            <a:r>
              <a:rPr lang="sl-SI" sz="1600" dirty="0"/>
              <a:t>integracija finančnega in sociološkega vidika v stavbo, certificiranje (</a:t>
            </a:r>
            <a:r>
              <a:rPr lang="sl-SI" sz="1600" dirty="0" err="1"/>
              <a:t>Level</a:t>
            </a:r>
            <a:r>
              <a:rPr lang="sl-SI" sz="1600" dirty="0"/>
              <a:t>(s)).</a:t>
            </a:r>
          </a:p>
          <a:p>
            <a:r>
              <a:rPr lang="sl-SI" sz="2000" b="1" dirty="0"/>
              <a:t>Človek v središču: </a:t>
            </a:r>
            <a:r>
              <a:rPr lang="sl-SI" sz="1600" dirty="0"/>
              <a:t>zavedanje pomena zdravja in počutja.</a:t>
            </a:r>
          </a:p>
          <a:p>
            <a:r>
              <a:rPr lang="sl-SI" sz="2000" dirty="0"/>
              <a:t>Ti trendi narekujejo oblikovanje komponent, ki morajo biti: </a:t>
            </a:r>
          </a:p>
          <a:p>
            <a:pPr lvl="1"/>
            <a:r>
              <a:rPr lang="sl-SI" sz="1600" dirty="0"/>
              <a:t>povezljive, energijsko učinkovite, upoštevati rabo materialov (vgrajene emisije, </a:t>
            </a:r>
            <a:r>
              <a:rPr lang="sl-SI" sz="1600" dirty="0" err="1"/>
              <a:t>DfD</a:t>
            </a:r>
            <a:r>
              <a:rPr lang="sl-SI" sz="1600" dirty="0"/>
              <a:t>).</a:t>
            </a:r>
          </a:p>
          <a:p>
            <a:r>
              <a:rPr lang="sl-SI" sz="2000" dirty="0"/>
              <a:t>Pospešuje se raba sekundarnih surovin. Tržišče pametnega doma raste.</a:t>
            </a:r>
          </a:p>
          <a:p>
            <a:r>
              <a:rPr lang="sl-SI" sz="2000" dirty="0"/>
              <a:t>Ključno vprašanje: </a:t>
            </a:r>
            <a:r>
              <a:rPr lang="sl-SI" sz="2000" b="1" dirty="0"/>
              <a:t>kaj sledi</a:t>
            </a:r>
            <a:r>
              <a:rPr lang="sl-SI" sz="2000" dirty="0"/>
              <a:t> in kakšen bo vpliv na posamezne komponente?</a:t>
            </a:r>
          </a:p>
          <a:p>
            <a:pPr lvl="1"/>
            <a:r>
              <a:rPr lang="sl-SI" sz="1600" dirty="0"/>
              <a:t>RC stavba  </a:t>
            </a:r>
            <a:r>
              <a:rPr lang="sl-SI" sz="1600" dirty="0">
                <a:sym typeface="Wingdings" panose="05000000000000000000" pitchFamily="2" charset="2"/>
              </a:rPr>
              <a:t></a:t>
            </a:r>
            <a:endParaRPr lang="sl-SI" sz="1600" dirty="0"/>
          </a:p>
          <a:p>
            <a:pPr lvl="1"/>
            <a:r>
              <a:rPr lang="sl-SI" sz="1600" dirty="0"/>
              <a:t>interaktivna stavba   </a:t>
            </a:r>
            <a:r>
              <a:rPr lang="sl-SI" sz="1600" dirty="0">
                <a:sym typeface="Wingdings" panose="05000000000000000000" pitchFamily="2" charset="2"/>
              </a:rPr>
              <a:t></a:t>
            </a:r>
            <a:endParaRPr lang="sl-SI" sz="1600" dirty="0"/>
          </a:p>
          <a:p>
            <a:pPr lvl="1"/>
            <a:r>
              <a:rPr lang="sl-SI" sz="1600" dirty="0"/>
              <a:t>(intuitivna stavba)  </a:t>
            </a:r>
            <a:r>
              <a:rPr lang="sl-SI" sz="1600" dirty="0">
                <a:sym typeface="Wingdings" panose="05000000000000000000" pitchFamily="2" charset="2"/>
              </a:rPr>
              <a:t></a:t>
            </a:r>
            <a:endParaRPr lang="sl-SI" sz="1600" dirty="0"/>
          </a:p>
          <a:p>
            <a:pPr lvl="1"/>
            <a:r>
              <a:rPr lang="sl-SI" sz="1600" dirty="0"/>
              <a:t>???. </a:t>
            </a:r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sl-SI" dirty="0"/>
              <a:t>Trendi odvisni od obravnavanega področja</a:t>
            </a:r>
          </a:p>
          <a:p>
            <a:endParaRPr lang="sl-SI" dirty="0"/>
          </a:p>
        </p:txBody>
      </p:sp>
      <p:sp>
        <p:nvSpPr>
          <p:cNvPr id="2" name="Označba mesta številke diapozitiva 1">
            <a:extLst>
              <a:ext uri="{FF2B5EF4-FFF2-40B4-BE49-F238E27FC236}">
                <a16:creationId xmlns:a16="http://schemas.microsoft.com/office/drawing/2014/main" id="{7DAE58B7-1705-4CBB-9C6E-518785410216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23</a:t>
            </a:fld>
            <a:endParaRPr lang="sl-SI" spc="-1" noProof="0"/>
          </a:p>
        </p:txBody>
      </p:sp>
    </p:spTree>
    <p:extLst>
      <p:ext uri="{BB962C8B-B14F-4D97-AF65-F5344CB8AC3E}">
        <p14:creationId xmlns:p14="http://schemas.microsoft.com/office/powerpoint/2010/main" val="55436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24</a:t>
            </a:fld>
            <a:endParaRPr lang="en-GB" spc="-1" dirty="0"/>
          </a:p>
        </p:txBody>
      </p:sp>
      <p:sp>
        <p:nvSpPr>
          <p:cNvPr id="4" name="Označba mesta slike 3">
            <a:extLst>
              <a:ext uri="{FF2B5EF4-FFF2-40B4-BE49-F238E27FC236}">
                <a16:creationId xmlns:a16="http://schemas.microsoft.com/office/drawing/2014/main" id="{20E3B20A-41F3-4210-AAAE-5B9C13EE51D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9" name="Slika 3">
            <a:extLst>
              <a:ext uri="{FF2B5EF4-FFF2-40B4-BE49-F238E27FC236}">
                <a16:creationId xmlns:a16="http://schemas.microsoft.com/office/drawing/2014/main" id="{9601C8D1-14FB-4201-A07A-A83F1ED448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0" b="94"/>
          <a:stretch/>
        </p:blipFill>
        <p:spPr>
          <a:xfrm>
            <a:off x="504781" y="785005"/>
            <a:ext cx="11238751" cy="6047117"/>
          </a:xfrm>
          <a:prstGeom prst="rect">
            <a:avLst/>
          </a:prstGeom>
          <a:ln>
            <a:noFill/>
          </a:ln>
        </p:spPr>
      </p:pic>
      <p:sp>
        <p:nvSpPr>
          <p:cNvPr id="12" name="Označba mesta besedila 6">
            <a:extLst>
              <a:ext uri="{FF2B5EF4-FFF2-40B4-BE49-F238E27FC236}">
                <a16:creationId xmlns:a16="http://schemas.microsoft.com/office/drawing/2014/main" id="{4335612E-241B-4C5E-9AD4-16B5F4E8B3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92370" y="94003"/>
            <a:ext cx="10471029" cy="478565"/>
          </a:xfrm>
        </p:spPr>
        <p:txBody>
          <a:bodyPr/>
          <a:lstStyle/>
          <a:p>
            <a:r>
              <a:rPr lang="pl-PL" sz="2600" dirty="0"/>
              <a:t>Fokusna področja | produktne smeri | področje skupnih aktivnosti </a:t>
            </a:r>
          </a:p>
        </p:txBody>
      </p:sp>
      <p:sp>
        <p:nvSpPr>
          <p:cNvPr id="2" name="Označba mesta noge 1">
            <a:extLst>
              <a:ext uri="{FF2B5EF4-FFF2-40B4-BE49-F238E27FC236}">
                <a16:creationId xmlns:a16="http://schemas.microsoft.com/office/drawing/2014/main" id="{7DAF5D3E-0871-4B7E-89C3-E2B1F9143D3E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</p:spTree>
    <p:extLst>
      <p:ext uri="{BB962C8B-B14F-4D97-AF65-F5344CB8AC3E}">
        <p14:creationId xmlns:p14="http://schemas.microsoft.com/office/powerpoint/2010/main" val="36723347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25</a:t>
            </a:fld>
            <a:endParaRPr lang="en-GB" spc="-1" dirty="0"/>
          </a:p>
        </p:txBody>
      </p:sp>
      <p:pic>
        <p:nvPicPr>
          <p:cNvPr id="9" name="Slika 3">
            <a:extLst>
              <a:ext uri="{FF2B5EF4-FFF2-40B4-BE49-F238E27FC236}">
                <a16:creationId xmlns:a16="http://schemas.microsoft.com/office/drawing/2014/main" id="{9601C8D1-14FB-4201-A07A-A83F1ED448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0" b="94"/>
          <a:stretch/>
        </p:blipFill>
        <p:spPr>
          <a:xfrm>
            <a:off x="504781" y="785005"/>
            <a:ext cx="11238751" cy="604711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Označba mesta besedila 6">
            <a:extLst>
              <a:ext uri="{FF2B5EF4-FFF2-40B4-BE49-F238E27FC236}">
                <a16:creationId xmlns:a16="http://schemas.microsoft.com/office/drawing/2014/main" id="{4335612E-241B-4C5E-9AD4-16B5F4E8B3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92370" y="94003"/>
            <a:ext cx="10471029" cy="478565"/>
          </a:xfrm>
        </p:spPr>
        <p:txBody>
          <a:bodyPr/>
          <a:lstStyle/>
          <a:p>
            <a:r>
              <a:rPr lang="pl-PL" sz="2600" dirty="0"/>
              <a:t>Fokusna področja | produktne smeri | področje skupnih aktivnosti 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C8AE11D8-DA46-43D4-96EA-70E68E2877C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6651" y="4061191"/>
            <a:ext cx="2876042" cy="2069734"/>
          </a:xfrm>
          <a:prstGeom prst="rect">
            <a:avLst/>
          </a:prstGeom>
          <a:ln w="28575">
            <a:solidFill>
              <a:srgbClr val="676767"/>
            </a:solidFill>
          </a:ln>
        </p:spPr>
      </p:pic>
      <p:sp>
        <p:nvSpPr>
          <p:cNvPr id="7" name="Oblaček: upognjena črta 6">
            <a:extLst>
              <a:ext uri="{FF2B5EF4-FFF2-40B4-BE49-F238E27FC236}">
                <a16:creationId xmlns:a16="http://schemas.microsoft.com/office/drawing/2014/main" id="{A782C4C8-482E-41EB-A352-EB3455B15BBC}"/>
              </a:ext>
            </a:extLst>
          </p:cNvPr>
          <p:cNvSpPr/>
          <p:nvPr/>
        </p:nvSpPr>
        <p:spPr>
          <a:xfrm>
            <a:off x="4953000" y="923145"/>
            <a:ext cx="6926771" cy="4616648"/>
          </a:xfrm>
          <a:prstGeom prst="borderCallout2">
            <a:avLst>
              <a:gd name="adj1" fmla="val 50290"/>
              <a:gd name="adj2" fmla="val -794"/>
              <a:gd name="adj3" fmla="val 96772"/>
              <a:gd name="adj4" fmla="val -5176"/>
              <a:gd name="adj5" fmla="val 106571"/>
              <a:gd name="adj6" fmla="val -12970"/>
            </a:avLst>
          </a:prstGeom>
          <a:solidFill>
            <a:srgbClr val="F6F5F5"/>
          </a:solidFill>
          <a:ln w="28575">
            <a:solidFill>
              <a:srgbClr val="676767"/>
            </a:solidFill>
          </a:ln>
        </p:spPr>
        <p:txBody>
          <a:bodyPr wrap="square">
            <a:sp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Industrija gradbenih materialov.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Različne velikosti podjetij, tudi večji mednarodni koncerni.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Nekaj tehnološko izstopajočih izdelkov.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Potencial je znaten, ovira je pogosto akcijski radij – proizvodnja bližje končnemu trgu.</a:t>
            </a:r>
          </a:p>
          <a:p>
            <a:pPr marL="180975" indent="-180975">
              <a:spcBef>
                <a:spcPts val="12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u="sng" dirty="0">
                <a:latin typeface="Bahnschrift" panose="020B0502040204020203" pitchFamily="34" charset="0"/>
              </a:rPr>
              <a:t>Produktne smeri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Multifunkcijski elementi in sistemi za ovoj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 err="1">
                <a:latin typeface="Bahnschrift" panose="020B0502040204020203" pitchFamily="34" charset="0"/>
              </a:rPr>
              <a:t>Superizolacije</a:t>
            </a:r>
            <a:endParaRPr lang="sl-SI" sz="1200" dirty="0">
              <a:latin typeface="Bahnschrift" panose="020B0502040204020203" pitchFamily="34" charset="0"/>
            </a:endParaRP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 err="1">
                <a:latin typeface="Bahnschrift" panose="020B0502040204020203" pitchFamily="34" charset="0"/>
              </a:rPr>
              <a:t>Zasteklitveni</a:t>
            </a:r>
            <a:r>
              <a:rPr lang="sl-SI" sz="1200" dirty="0">
                <a:latin typeface="Bahnschrift" panose="020B0502040204020203" pitchFamily="34" charset="0"/>
              </a:rPr>
              <a:t> sistemi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Zelo visoka kakovost na standardnih izdelkih ETICS.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Stavbno pohištvo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Leseno stavbno pohištvo.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Inovativni koncepti (edinstveni v svetu).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Potencial za nosilne elemente (CLT plošče).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Specialni materiali so večinoma </a:t>
            </a:r>
            <a:r>
              <a:rPr lang="sl-SI" sz="1400" b="1" dirty="0" err="1">
                <a:latin typeface="Bahnschrift" panose="020B0502040204020203" pitchFamily="34" charset="0"/>
              </a:rPr>
              <a:t>nišni</a:t>
            </a:r>
            <a:r>
              <a:rPr lang="sl-SI" sz="1400" b="1" dirty="0">
                <a:latin typeface="Bahnschrift" panose="020B0502040204020203" pitchFamily="34" charset="0"/>
              </a:rPr>
              <a:t> proizvodi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Posebne funkcije: tesnjenje, radon, samočistilnost, </a:t>
            </a:r>
            <a:r>
              <a:rPr lang="sl-SI" sz="1200" dirty="0" err="1">
                <a:latin typeface="Bahnschrift" panose="020B0502040204020203" pitchFamily="34" charset="0"/>
              </a:rPr>
              <a:t>samorazkužilnost</a:t>
            </a:r>
            <a:r>
              <a:rPr lang="sl-SI" sz="1200" dirty="0">
                <a:latin typeface="Bahnschrift" panose="020B0502040204020203" pitchFamily="34" charset="0"/>
              </a:rPr>
              <a:t>.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Gozd kot vir primarnega materiala.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endParaRPr lang="sl-SI" sz="1050" b="1" dirty="0">
              <a:latin typeface="Bahnschrift" panose="020B0502040204020203" pitchFamily="34" charset="0"/>
            </a:endParaRPr>
          </a:p>
        </p:txBody>
      </p:sp>
      <p:sp>
        <p:nvSpPr>
          <p:cNvPr id="10" name="Označba mesta noge 9">
            <a:extLst>
              <a:ext uri="{FF2B5EF4-FFF2-40B4-BE49-F238E27FC236}">
                <a16:creationId xmlns:a16="http://schemas.microsoft.com/office/drawing/2014/main" id="{561B9845-4344-4AEA-A0B9-112348DCAB21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</p:spTree>
    <p:extLst>
      <p:ext uri="{BB962C8B-B14F-4D97-AF65-F5344CB8AC3E}">
        <p14:creationId xmlns:p14="http://schemas.microsoft.com/office/powerpoint/2010/main" val="106670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26</a:t>
            </a:fld>
            <a:endParaRPr lang="en-GB" spc="-1" dirty="0"/>
          </a:p>
        </p:txBody>
      </p:sp>
      <p:pic>
        <p:nvPicPr>
          <p:cNvPr id="9" name="Slika 3">
            <a:extLst>
              <a:ext uri="{FF2B5EF4-FFF2-40B4-BE49-F238E27FC236}">
                <a16:creationId xmlns:a16="http://schemas.microsoft.com/office/drawing/2014/main" id="{9601C8D1-14FB-4201-A07A-A83F1ED448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0" b="94"/>
          <a:stretch/>
        </p:blipFill>
        <p:spPr>
          <a:xfrm>
            <a:off x="504781" y="785005"/>
            <a:ext cx="11238751" cy="604711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Označba mesta besedila 6">
            <a:extLst>
              <a:ext uri="{FF2B5EF4-FFF2-40B4-BE49-F238E27FC236}">
                <a16:creationId xmlns:a16="http://schemas.microsoft.com/office/drawing/2014/main" id="{4335612E-241B-4C5E-9AD4-16B5F4E8B3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92370" y="94003"/>
            <a:ext cx="10471029" cy="478565"/>
          </a:xfrm>
        </p:spPr>
        <p:txBody>
          <a:bodyPr/>
          <a:lstStyle/>
          <a:p>
            <a:r>
              <a:rPr lang="pl-PL" sz="2600" dirty="0"/>
              <a:t>Fokusna področja | produktne smeri | področje skupnih aktivnosti </a:t>
            </a:r>
          </a:p>
        </p:txBody>
      </p:sp>
      <p:sp>
        <p:nvSpPr>
          <p:cNvPr id="7" name="Oblaček: upognjena črta 6">
            <a:extLst>
              <a:ext uri="{FF2B5EF4-FFF2-40B4-BE49-F238E27FC236}">
                <a16:creationId xmlns:a16="http://schemas.microsoft.com/office/drawing/2014/main" id="{A782C4C8-482E-41EB-A352-EB3455B15BBC}"/>
              </a:ext>
            </a:extLst>
          </p:cNvPr>
          <p:cNvSpPr/>
          <p:nvPr/>
        </p:nvSpPr>
        <p:spPr>
          <a:xfrm>
            <a:off x="504781" y="906070"/>
            <a:ext cx="5591220" cy="4532010"/>
          </a:xfrm>
          <a:prstGeom prst="borderCallout2">
            <a:avLst>
              <a:gd name="adj1" fmla="val 49713"/>
              <a:gd name="adj2" fmla="val 100825"/>
              <a:gd name="adj3" fmla="val 84474"/>
              <a:gd name="adj4" fmla="val 114484"/>
              <a:gd name="adj5" fmla="val 91775"/>
              <a:gd name="adj6" fmla="val 126274"/>
            </a:avLst>
          </a:prstGeom>
          <a:solidFill>
            <a:srgbClr val="F1F6FB"/>
          </a:solidFill>
          <a:ln w="28575">
            <a:solidFill>
              <a:srgbClr val="74A8CF"/>
            </a:solidFill>
          </a:ln>
        </p:spPr>
        <p:txBody>
          <a:bodyPr wrap="square">
            <a:sp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Industrija zaključenih potrošniških izdelkov.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Različne dejavnosti podjetij.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Tudi tu nekaj tehnološko izstopajočih izdelkov.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Potencial je zelo velik, konkurenca je zelo prisotna; dostopnost do trga (</a:t>
            </a:r>
            <a:r>
              <a:rPr lang="sl-SI" sz="1600" dirty="0" err="1">
                <a:latin typeface="Bahnschrift" panose="020B0502040204020203" pitchFamily="34" charset="0"/>
              </a:rPr>
              <a:t>legalistično</a:t>
            </a:r>
            <a:r>
              <a:rPr lang="sl-SI" sz="1600" dirty="0">
                <a:latin typeface="Bahnschrift" panose="020B0502040204020203" pitchFamily="34" charset="0"/>
              </a:rPr>
              <a:t> gledano) je enostavna.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 dirty="0">
              <a:latin typeface="Bahnschrift" panose="020B0502040204020203" pitchFamily="34" charset="0"/>
            </a:endParaRP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u="sng" dirty="0">
                <a:latin typeface="Bahnschrift" panose="020B0502040204020203" pitchFamily="34" charset="0"/>
              </a:rPr>
              <a:t>Produktne smeri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Svetloba in svetlobne rešitve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Proizvajalci dejansko “</a:t>
            </a:r>
            <a:r>
              <a:rPr lang="sl-SI" sz="1200" dirty="0" err="1">
                <a:latin typeface="Bahnschrift" panose="020B0502040204020203" pitchFamily="34" charset="0"/>
              </a:rPr>
              <a:t>high-end</a:t>
            </a:r>
            <a:r>
              <a:rPr lang="sl-SI" sz="1200" dirty="0">
                <a:latin typeface="Bahnschrift" panose="020B0502040204020203" pitchFamily="34" charset="0"/>
              </a:rPr>
              <a:t>” svetil.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Patentirane tehnologije – izrazit razvoj na spektralnih svetilih.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Večja povezanost proizvajalcev – večji potencial.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Naprave za dom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Relativno majhno število podjetij, vključevanje dobaviteljev.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Velika podjetja – vpliv koncernov na politiko razvoja.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Inovativni koncepti pohištva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Interaktivnost.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Šibek domači trg lahko predstavlja oviro.</a:t>
            </a:r>
            <a:endParaRPr lang="sl-SI" sz="1050" b="1" dirty="0">
              <a:latin typeface="Bahnschrift" panose="020B0502040204020203" pitchFamily="34" charset="0"/>
            </a:endParaRP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endParaRPr lang="sl-SI" sz="1050" b="1" dirty="0">
              <a:latin typeface="Bahnschrift" panose="020B0502040204020203" pitchFamily="34" charset="0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E3CC5DD-3C76-428E-9FFE-FEE2E17E4EA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08747" y="4067176"/>
            <a:ext cx="2286000" cy="1841500"/>
          </a:xfrm>
          <a:prstGeom prst="rect">
            <a:avLst/>
          </a:prstGeom>
          <a:ln w="28575">
            <a:solidFill>
              <a:srgbClr val="74A8CF"/>
            </a:solidFill>
          </a:ln>
        </p:spPr>
      </p:pic>
      <p:sp>
        <p:nvSpPr>
          <p:cNvPr id="8" name="Označba mesta noge 7">
            <a:extLst>
              <a:ext uri="{FF2B5EF4-FFF2-40B4-BE49-F238E27FC236}">
                <a16:creationId xmlns:a16="http://schemas.microsoft.com/office/drawing/2014/main" id="{42689F47-18F0-4343-AD71-CF5CA4284E86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</p:spTree>
    <p:extLst>
      <p:ext uri="{BB962C8B-B14F-4D97-AF65-F5344CB8AC3E}">
        <p14:creationId xmlns:p14="http://schemas.microsoft.com/office/powerpoint/2010/main" val="266675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27</a:t>
            </a:fld>
            <a:endParaRPr lang="en-GB" spc="-1" dirty="0"/>
          </a:p>
        </p:txBody>
      </p:sp>
      <p:pic>
        <p:nvPicPr>
          <p:cNvPr id="9" name="Slika 3">
            <a:extLst>
              <a:ext uri="{FF2B5EF4-FFF2-40B4-BE49-F238E27FC236}">
                <a16:creationId xmlns:a16="http://schemas.microsoft.com/office/drawing/2014/main" id="{9601C8D1-14FB-4201-A07A-A83F1ED448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0" b="94"/>
          <a:stretch/>
        </p:blipFill>
        <p:spPr>
          <a:xfrm>
            <a:off x="504781" y="785005"/>
            <a:ext cx="11238751" cy="604711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Označba mesta besedila 6">
            <a:extLst>
              <a:ext uri="{FF2B5EF4-FFF2-40B4-BE49-F238E27FC236}">
                <a16:creationId xmlns:a16="http://schemas.microsoft.com/office/drawing/2014/main" id="{4335612E-241B-4C5E-9AD4-16B5F4E8B3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92370" y="94003"/>
            <a:ext cx="10471029" cy="478565"/>
          </a:xfrm>
        </p:spPr>
        <p:txBody>
          <a:bodyPr/>
          <a:lstStyle/>
          <a:p>
            <a:r>
              <a:rPr lang="pl-PL" sz="2600" dirty="0"/>
              <a:t>Fokusna področja | produktne smeri | področje skupnih aktivnosti </a:t>
            </a:r>
          </a:p>
        </p:txBody>
      </p:sp>
      <p:sp>
        <p:nvSpPr>
          <p:cNvPr id="7" name="Oblaček: upognjena črta 6">
            <a:extLst>
              <a:ext uri="{FF2B5EF4-FFF2-40B4-BE49-F238E27FC236}">
                <a16:creationId xmlns:a16="http://schemas.microsoft.com/office/drawing/2014/main" id="{A782C4C8-482E-41EB-A352-EB3455B15BBC}"/>
              </a:ext>
            </a:extLst>
          </p:cNvPr>
          <p:cNvSpPr/>
          <p:nvPr/>
        </p:nvSpPr>
        <p:spPr>
          <a:xfrm>
            <a:off x="504781" y="906070"/>
            <a:ext cx="5591220" cy="5740033"/>
          </a:xfrm>
          <a:prstGeom prst="borderCallout2">
            <a:avLst>
              <a:gd name="adj1" fmla="val 20499"/>
              <a:gd name="adj2" fmla="val 100995"/>
              <a:gd name="adj3" fmla="val 20582"/>
              <a:gd name="adj4" fmla="val 119901"/>
              <a:gd name="adj5" fmla="val 31750"/>
              <a:gd name="adj6" fmla="val 125865"/>
            </a:avLst>
          </a:prstGeom>
          <a:solidFill>
            <a:srgbClr val="FDEED6"/>
          </a:solidFill>
          <a:ln w="28575">
            <a:solidFill>
              <a:srgbClr val="E89A18"/>
            </a:solidFill>
          </a:ln>
        </p:spPr>
        <p:txBody>
          <a:bodyPr wrap="square">
            <a:sp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Dve zelo obsežni produktni smeri, vsaka 4 </a:t>
            </a:r>
            <a:r>
              <a:rPr lang="sl-SI" sz="1600" dirty="0" err="1">
                <a:latin typeface="Bahnschrift" panose="020B0502040204020203" pitchFamily="34" charset="0"/>
              </a:rPr>
              <a:t>podsmeri</a:t>
            </a:r>
            <a:r>
              <a:rPr lang="sl-SI" sz="1600" dirty="0">
                <a:latin typeface="Bahnschrift" panose="020B0502040204020203" pitchFamily="34" charset="0"/>
              </a:rPr>
              <a:t>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Zelo široko področje.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Velik potencial.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 u="sng" dirty="0">
              <a:latin typeface="Bahnschrift" panose="020B0502040204020203" pitchFamily="34" charset="0"/>
            </a:endParaRP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u="sng" dirty="0">
                <a:latin typeface="Bahnschrift" panose="020B0502040204020203" pitchFamily="34" charset="0"/>
              </a:rPr>
              <a:t>Produktne smeri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Shranjevanje in raba energije, ravnanje z vodo in odpadki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Naprave in sistemi – HVAC</a:t>
            </a:r>
          </a:p>
          <a:p>
            <a:pPr marL="1266825" lvl="3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latin typeface="Bahnschrift" panose="020B0502040204020203" pitchFamily="34" charset="0"/>
              </a:rPr>
              <a:t>Toplotne črpalke, distribucija zraka...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(So)proizvodnja toplote in shranjevanje energije </a:t>
            </a:r>
          </a:p>
          <a:p>
            <a:pPr marL="1266825" lvl="3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latin typeface="Bahnschrift" panose="020B0502040204020203" pitchFamily="34" charset="0"/>
              </a:rPr>
              <a:t>mikro sistemi soproizvodnje elektrike in toplote ali hladilne energije</a:t>
            </a:r>
          </a:p>
          <a:p>
            <a:pPr marL="1266825" lvl="3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latin typeface="Bahnschrift" panose="020B0502040204020203" pitchFamily="34" charset="0"/>
              </a:rPr>
              <a:t>proizvodnja električne energije iz sonca ter vetra...</a:t>
            </a:r>
          </a:p>
          <a:p>
            <a:pPr marL="1266825" lvl="3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latin typeface="Bahnschrift" panose="020B0502040204020203" pitchFamily="34" charset="0"/>
              </a:rPr>
              <a:t>hranilniki energije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Daljinska energetika</a:t>
            </a:r>
          </a:p>
          <a:p>
            <a:pPr marL="1266825" lvl="3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latin typeface="Bahnschrift" panose="020B0502040204020203" pitchFamily="34" charset="0"/>
              </a:rPr>
              <a:t>Dvosmerne toplotne postaje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latin typeface="Bahnschrift" panose="020B0502040204020203" pitchFamily="34" charset="0"/>
              </a:rPr>
              <a:t>Ravnanje z vodo in odpadki</a:t>
            </a:r>
          </a:p>
          <a:p>
            <a:pPr marL="1266825" lvl="3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latin typeface="Bahnschrift" panose="020B0502040204020203" pitchFamily="34" charset="0"/>
              </a:rPr>
              <a:t>Sistemi za čiščenje vode – veliko razvoja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Celostno upravljanje stavb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Naprave za upravljanje energije v stavbah – HEMS, BEMS.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Sistemi za upravljanje in trgovanja z energijo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Povezovanje pametnih stavb v sosesko 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Upravljanje stavb in interierja </a:t>
            </a:r>
          </a:p>
          <a:p>
            <a:pPr marL="1266825" lvl="3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latin typeface="Bahnschrift" panose="020B0502040204020203" pitchFamily="34" charset="0"/>
              </a:rPr>
              <a:t>sistemi za nadzor, </a:t>
            </a:r>
          </a:p>
          <a:p>
            <a:pPr marL="1266825" lvl="3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pl-PL" sz="1200" dirty="0">
                <a:latin typeface="Bahnschrift" panose="020B0502040204020203" pitchFamily="34" charset="0"/>
              </a:rPr>
              <a:t>požarno javljanje</a:t>
            </a:r>
            <a:r>
              <a:rPr lang="sl-SI" sz="1200" dirty="0">
                <a:latin typeface="Bahnschrift" panose="020B0502040204020203" pitchFamily="34" charset="0"/>
              </a:rPr>
              <a:t>.</a:t>
            </a:r>
            <a:endParaRPr lang="sl-SI" sz="1050" b="1" dirty="0">
              <a:latin typeface="Bahnschrift" panose="020B0502040204020203" pitchFamily="34" charset="0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10369152-F2FC-4EB3-95B3-3155A446C6A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03148" y="952787"/>
            <a:ext cx="3795968" cy="2486358"/>
          </a:xfrm>
          <a:prstGeom prst="rect">
            <a:avLst/>
          </a:prstGeom>
          <a:ln w="28575">
            <a:solidFill>
              <a:srgbClr val="E89A18"/>
            </a:solidFill>
          </a:ln>
        </p:spPr>
      </p:pic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FA3C0201-DB07-439D-BEDE-9F2EE273B9B0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</p:spTree>
    <p:extLst>
      <p:ext uri="{BB962C8B-B14F-4D97-AF65-F5344CB8AC3E}">
        <p14:creationId xmlns:p14="http://schemas.microsoft.com/office/powerpoint/2010/main" val="358190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28</a:t>
            </a:fld>
            <a:endParaRPr lang="en-GB" spc="-1" dirty="0"/>
          </a:p>
        </p:txBody>
      </p:sp>
      <p:pic>
        <p:nvPicPr>
          <p:cNvPr id="9" name="Slika 3">
            <a:extLst>
              <a:ext uri="{FF2B5EF4-FFF2-40B4-BE49-F238E27FC236}">
                <a16:creationId xmlns:a16="http://schemas.microsoft.com/office/drawing/2014/main" id="{9601C8D1-14FB-4201-A07A-A83F1ED448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0" b="94"/>
          <a:stretch/>
        </p:blipFill>
        <p:spPr>
          <a:xfrm>
            <a:off x="504781" y="785005"/>
            <a:ext cx="11238751" cy="604711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Označba mesta besedila 6">
            <a:extLst>
              <a:ext uri="{FF2B5EF4-FFF2-40B4-BE49-F238E27FC236}">
                <a16:creationId xmlns:a16="http://schemas.microsoft.com/office/drawing/2014/main" id="{4335612E-241B-4C5E-9AD4-16B5F4E8B3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92370" y="94003"/>
            <a:ext cx="10471029" cy="478565"/>
          </a:xfrm>
        </p:spPr>
        <p:txBody>
          <a:bodyPr/>
          <a:lstStyle/>
          <a:p>
            <a:r>
              <a:rPr lang="pl-PL" sz="2600" dirty="0"/>
              <a:t>Fokusna področja | produktne smeri | področje skupnih aktivnosti </a:t>
            </a:r>
          </a:p>
        </p:txBody>
      </p:sp>
      <p:sp>
        <p:nvSpPr>
          <p:cNvPr id="7" name="Oblaček: upognjena črta 6">
            <a:extLst>
              <a:ext uri="{FF2B5EF4-FFF2-40B4-BE49-F238E27FC236}">
                <a16:creationId xmlns:a16="http://schemas.microsoft.com/office/drawing/2014/main" id="{A782C4C8-482E-41EB-A352-EB3455B15BBC}"/>
              </a:ext>
            </a:extLst>
          </p:cNvPr>
          <p:cNvSpPr/>
          <p:nvPr/>
        </p:nvSpPr>
        <p:spPr>
          <a:xfrm>
            <a:off x="4953000" y="923145"/>
            <a:ext cx="6926771" cy="4816703"/>
          </a:xfrm>
          <a:prstGeom prst="borderCallout2">
            <a:avLst>
              <a:gd name="adj1" fmla="val 50290"/>
              <a:gd name="adj2" fmla="val -794"/>
              <a:gd name="adj3" fmla="val 48323"/>
              <a:gd name="adj4" fmla="val -5864"/>
              <a:gd name="adj5" fmla="val 34195"/>
              <a:gd name="adj6" fmla="val -13933"/>
            </a:avLst>
          </a:prstGeom>
          <a:solidFill>
            <a:srgbClr val="F6F8E9"/>
          </a:solidFill>
          <a:ln w="28575">
            <a:solidFill>
              <a:srgbClr val="9DB831"/>
            </a:solidFill>
          </a:ln>
        </p:spPr>
        <p:txBody>
          <a:bodyPr wrap="square">
            <a:sp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Integratorji rešitev in komponent.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Relativno (!) majhna podjetja.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Slovenski izdelki so vrhunski.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latin typeface="Bahnschrift" panose="020B0502040204020203" pitchFamily="34" charset="0"/>
              </a:rPr>
              <a:t>Potencial je znaten, ovira je pogosto akcijski radij – proizvodnja bližje končnemu trgu in zakonodaja.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 dirty="0">
              <a:latin typeface="Bahnschrift" panose="020B0502040204020203" pitchFamily="34" charset="0"/>
            </a:endParaRP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u="sng" dirty="0">
                <a:latin typeface="Bahnschrift" panose="020B0502040204020203" pitchFamily="34" charset="0"/>
              </a:rPr>
              <a:t>Produktne smeri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Modularne bivanjske enote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Razcvet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Poudarek na kakovosti bivanja.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Sistemi hitre gradnje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v-SE" sz="1200" dirty="0">
                <a:latin typeface="Bahnschrift" panose="020B0502040204020203" pitchFamily="34" charset="0"/>
              </a:rPr>
              <a:t>Alternativa klasični gradnji (hitrost, tudi cena)</a:t>
            </a:r>
            <a:r>
              <a:rPr lang="sl-SI" sz="1200" dirty="0">
                <a:latin typeface="Bahnschrift" panose="020B0502040204020203" pitchFamily="34" charset="0"/>
              </a:rPr>
              <a:t>.</a:t>
            </a:r>
            <a:endParaRPr lang="sv-SE" sz="1200" dirty="0">
              <a:latin typeface="Bahnschrift" panose="020B0502040204020203" pitchFamily="34" charset="0"/>
            </a:endParaRP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Lesene stavbe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Poudarek na lesu, </a:t>
            </a:r>
            <a:r>
              <a:rPr lang="sl-SI" sz="1200" dirty="0" err="1">
                <a:latin typeface="Bahnschrift" panose="020B0502040204020203" pitchFamily="34" charset="0"/>
              </a:rPr>
              <a:t>trajnostnosti</a:t>
            </a:r>
            <a:r>
              <a:rPr lang="sl-SI" sz="1200" dirty="0">
                <a:latin typeface="Bahnschrift" panose="020B0502040204020203" pitchFamily="34" charset="0"/>
              </a:rPr>
              <a:t>, kakovosti notranjega okolja.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Klasične masivne stavbe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200" dirty="0">
                <a:latin typeface="Bahnschrift" panose="020B0502040204020203" pitchFamily="34" charset="0"/>
              </a:rPr>
              <a:t>Poudarek na </a:t>
            </a:r>
            <a:r>
              <a:rPr lang="sl-SI" sz="1200" dirty="0" err="1">
                <a:latin typeface="Bahnschrift" panose="020B0502040204020203" pitchFamily="34" charset="0"/>
              </a:rPr>
              <a:t>trajnostnosti</a:t>
            </a:r>
            <a:r>
              <a:rPr lang="sl-SI" sz="1200" dirty="0">
                <a:latin typeface="Bahnschrift" panose="020B0502040204020203" pitchFamily="34" charset="0"/>
              </a:rPr>
              <a:t>, tradiciji.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r>
              <a:rPr lang="sl-SI" sz="1400" b="1" dirty="0">
                <a:latin typeface="Bahnschrift" panose="020B0502040204020203" pitchFamily="34" charset="0"/>
              </a:rPr>
              <a:t> Projektiranje</a:t>
            </a:r>
          </a:p>
          <a:p>
            <a: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it-IT" sz="1200" dirty="0">
                <a:latin typeface="Bahnschrift" panose="020B0502040204020203" pitchFamily="34" charset="0"/>
              </a:rPr>
              <a:t>Nove </a:t>
            </a:r>
            <a:r>
              <a:rPr lang="it-IT" sz="1200" dirty="0" err="1">
                <a:latin typeface="Bahnschrift" panose="020B0502040204020203" pitchFamily="34" charset="0"/>
              </a:rPr>
              <a:t>tehnologije</a:t>
            </a:r>
            <a:r>
              <a:rPr lang="it-IT" sz="1200" dirty="0">
                <a:latin typeface="Bahnschrift" panose="020B0502040204020203" pitchFamily="34" charset="0"/>
              </a:rPr>
              <a:t>, </a:t>
            </a:r>
            <a:r>
              <a:rPr lang="it-IT" sz="1200" dirty="0" err="1">
                <a:latin typeface="Bahnschrift" panose="020B0502040204020203" pitchFamily="34" charset="0"/>
              </a:rPr>
              <a:t>priložnost</a:t>
            </a:r>
            <a:r>
              <a:rPr lang="it-IT" sz="1200" dirty="0">
                <a:latin typeface="Bahnschrift" panose="020B0502040204020203" pitchFamily="34" charset="0"/>
              </a:rPr>
              <a:t> za AI</a:t>
            </a:r>
            <a:r>
              <a:rPr lang="sl-SI" sz="1200" dirty="0">
                <a:latin typeface="Bahnschrift" panose="020B0502040204020203" pitchFamily="34" charset="0"/>
              </a:rPr>
              <a:t>.</a:t>
            </a:r>
            <a:endParaRPr lang="sl-SI" sz="1400" b="1" dirty="0">
              <a:latin typeface="Bahnschrift" panose="020B0502040204020203" pitchFamily="34" charset="0"/>
            </a:endParaRP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endParaRPr lang="sl-SI" sz="1050" b="1" dirty="0">
              <a:latin typeface="Bahnschrift" panose="020B0502040204020203" pitchFamily="34" charset="0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00CD6BE-5E87-4D1B-9B2C-CD36EFEFEE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5851" y="1643870"/>
            <a:ext cx="2804562" cy="1893079"/>
          </a:xfrm>
          <a:prstGeom prst="rect">
            <a:avLst/>
          </a:prstGeom>
          <a:solidFill>
            <a:srgbClr val="F6F8E9"/>
          </a:solidFill>
          <a:ln w="28575">
            <a:solidFill>
              <a:srgbClr val="9DB831"/>
            </a:solidFill>
          </a:ln>
        </p:spPr>
      </p:pic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33BEC4AB-31DE-4D47-85DA-D6ADB98C56AE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</p:spTree>
    <p:extLst>
      <p:ext uri="{BB962C8B-B14F-4D97-AF65-F5344CB8AC3E}">
        <p14:creationId xmlns:p14="http://schemas.microsoft.com/office/powerpoint/2010/main" val="21960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29</a:t>
            </a:fld>
            <a:endParaRPr lang="en-GB" spc="-1" dirty="0"/>
          </a:p>
        </p:txBody>
      </p:sp>
      <p:pic>
        <p:nvPicPr>
          <p:cNvPr id="9" name="Slika 3">
            <a:extLst>
              <a:ext uri="{FF2B5EF4-FFF2-40B4-BE49-F238E27FC236}">
                <a16:creationId xmlns:a16="http://schemas.microsoft.com/office/drawing/2014/main" id="{9601C8D1-14FB-4201-A07A-A83F1ED448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0" b="94"/>
          <a:stretch/>
        </p:blipFill>
        <p:spPr>
          <a:xfrm>
            <a:off x="504781" y="785005"/>
            <a:ext cx="11238751" cy="604711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Označba mesta besedila 6">
            <a:extLst>
              <a:ext uri="{FF2B5EF4-FFF2-40B4-BE49-F238E27FC236}">
                <a16:creationId xmlns:a16="http://schemas.microsoft.com/office/drawing/2014/main" id="{4335612E-241B-4C5E-9AD4-16B5F4E8B3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92370" y="94003"/>
            <a:ext cx="10471029" cy="478565"/>
          </a:xfrm>
        </p:spPr>
        <p:txBody>
          <a:bodyPr/>
          <a:lstStyle/>
          <a:p>
            <a:r>
              <a:rPr lang="pl-PL" sz="2600" dirty="0"/>
              <a:t>Fokusna področja | produktne smeri | področje skupnih aktivnosti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D0E98169-4FBA-4C63-B405-49C365ED3B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b="5298"/>
          <a:stretch/>
        </p:blipFill>
        <p:spPr>
          <a:xfrm>
            <a:off x="2178051" y="6302506"/>
            <a:ext cx="7918449" cy="529615"/>
          </a:xfrm>
          <a:prstGeom prst="rect">
            <a:avLst/>
          </a:prstGeom>
        </p:spPr>
      </p:pic>
      <p:sp>
        <p:nvSpPr>
          <p:cNvPr id="10" name="Oblaček: upognjena črta 9">
            <a:extLst>
              <a:ext uri="{FF2B5EF4-FFF2-40B4-BE49-F238E27FC236}">
                <a16:creationId xmlns:a16="http://schemas.microsoft.com/office/drawing/2014/main" id="{AA23DC56-55A7-4FFC-94D2-C3DA66D71B19}"/>
              </a:ext>
            </a:extLst>
          </p:cNvPr>
          <p:cNvSpPr/>
          <p:nvPr/>
        </p:nvSpPr>
        <p:spPr>
          <a:xfrm>
            <a:off x="2178050" y="1020648"/>
            <a:ext cx="7918450" cy="4732065"/>
          </a:xfrm>
          <a:prstGeom prst="borderCallout2">
            <a:avLst>
              <a:gd name="adj1" fmla="val 101416"/>
              <a:gd name="adj2" fmla="val 49968"/>
              <a:gd name="adj3" fmla="val 108710"/>
              <a:gd name="adj4" fmla="val 50311"/>
              <a:gd name="adj5" fmla="val 110281"/>
              <a:gd name="adj6" fmla="val 55954"/>
            </a:avLst>
          </a:prstGeom>
          <a:solidFill>
            <a:srgbClr val="4D4D4C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solidFill>
                  <a:schemeClr val="bg1"/>
                </a:solidFill>
                <a:latin typeface="Bahnschrift" panose="020B0502040204020203" pitchFamily="34" charset="0"/>
              </a:rPr>
              <a:t>Ključno dodano vrednost SRIP, tako za člane kot druge povezane deležnike, ustvarjamo v SRIP s krepitvijo in povezovanjem na </a:t>
            </a:r>
            <a:r>
              <a:rPr lang="sl-SI" sz="1600" b="1" dirty="0">
                <a:solidFill>
                  <a:schemeClr val="bg1"/>
                </a:solidFill>
                <a:latin typeface="Bahnschrift" panose="020B0502040204020203" pitchFamily="34" charset="0"/>
              </a:rPr>
              <a:t>horizontalnih in skupnih področjih partnerstva</a:t>
            </a:r>
            <a:r>
              <a:rPr lang="sl-SI" sz="1600" dirty="0">
                <a:solidFill>
                  <a:schemeClr val="bg1"/>
                </a:solidFill>
                <a:latin typeface="Bahnschrift" panose="020B0502040204020203" pitchFamily="34" charset="0"/>
              </a:rPr>
              <a:t>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dirty="0">
                <a:solidFill>
                  <a:schemeClr val="bg1"/>
                </a:solidFill>
                <a:latin typeface="Bahnschrift" panose="020B0502040204020203" pitchFamily="34" charset="0"/>
              </a:rPr>
              <a:t>Število horizontal je od prve verzije AN (skupen razvoj, internacionalizacija, kadri, podjetništvo) bistveno naraslo, vsled razvoja področja delovanja SRIP PSiDL.</a:t>
            </a: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r>
              <a:rPr lang="sl-SI" sz="1600" u="sng" dirty="0">
                <a:solidFill>
                  <a:schemeClr val="bg1"/>
                </a:solidFill>
                <a:latin typeface="Bahnschrift" panose="020B0502040204020203" pitchFamily="34" charset="0"/>
              </a:rPr>
              <a:t>Znotraj večine horizontalnih in skupnih področij delovanja se dotikamo širših tem: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+mj-lt"/>
              <a:buAutoNum type="arabicPeriod"/>
            </a:pPr>
            <a:r>
              <a:rPr lang="sl-SI" sz="1400" b="1" dirty="0">
                <a:solidFill>
                  <a:schemeClr val="bg1"/>
                </a:solidFill>
                <a:latin typeface="Bahnschrift" panose="020B0502040204020203" pitchFamily="34" charset="0"/>
              </a:rPr>
              <a:t>Skupni razvoj in strateške verige vrednosti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+mj-lt"/>
              <a:buAutoNum type="arabicPeriod"/>
            </a:pPr>
            <a:r>
              <a:rPr lang="sl-SI" sz="1400" b="1" dirty="0">
                <a:solidFill>
                  <a:schemeClr val="bg1"/>
                </a:solidFill>
                <a:latin typeface="Bahnschrift" panose="020B0502040204020203" pitchFamily="34" charset="0"/>
              </a:rPr>
              <a:t>Razvoj poslovnih modelov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+mj-lt"/>
              <a:buAutoNum type="arabicPeriod"/>
            </a:pPr>
            <a:r>
              <a:rPr lang="sl-SI" sz="1400" b="1" dirty="0">
                <a:solidFill>
                  <a:schemeClr val="bg1"/>
                </a:solidFill>
                <a:latin typeface="Bahnschrift" panose="020B0502040204020203" pitchFamily="34" charset="0"/>
              </a:rPr>
              <a:t>Proces uvajanje digitalizacije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+mj-lt"/>
              <a:buAutoNum type="arabicPeriod"/>
            </a:pPr>
            <a:r>
              <a:rPr lang="sl-SI" sz="1400" b="1" dirty="0">
                <a:solidFill>
                  <a:schemeClr val="bg1"/>
                </a:solidFill>
                <a:latin typeface="Bahnschrift" panose="020B0502040204020203" pitchFamily="34" charset="0"/>
              </a:rPr>
              <a:t>Aktivno nižanje emisij TGP in toplogrednih plinov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+mj-lt"/>
              <a:buAutoNum type="arabicPeriod"/>
            </a:pPr>
            <a:r>
              <a:rPr lang="sl-SI" sz="1400" b="1" dirty="0">
                <a:solidFill>
                  <a:schemeClr val="bg1"/>
                </a:solidFill>
                <a:latin typeface="Bahnschrift" panose="020B0502040204020203" pitchFamily="34" charset="0"/>
              </a:rPr>
              <a:t>Operacionalizacija in </a:t>
            </a:r>
            <a:r>
              <a:rPr lang="sl-SI" sz="1400" b="1" dirty="0" err="1">
                <a:solidFill>
                  <a:schemeClr val="bg1"/>
                </a:solidFill>
                <a:latin typeface="Bahnschrift" panose="020B0502040204020203" pitchFamily="34" charset="0"/>
              </a:rPr>
              <a:t>sokreiranje</a:t>
            </a:r>
            <a:r>
              <a:rPr lang="sl-SI" sz="1400" b="1" dirty="0">
                <a:solidFill>
                  <a:schemeClr val="bg1"/>
                </a:solidFill>
                <a:latin typeface="Bahnschrift" panose="020B0502040204020203" pitchFamily="34" charset="0"/>
              </a:rPr>
              <a:t> zakonodaje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+mj-lt"/>
              <a:buAutoNum type="arabicPeriod"/>
            </a:pPr>
            <a:r>
              <a:rPr lang="sl-SI" sz="1400" b="1" dirty="0">
                <a:solidFill>
                  <a:schemeClr val="bg1"/>
                </a:solidFill>
                <a:latin typeface="Bahnschrift" panose="020B0502040204020203" pitchFamily="34" charset="0"/>
              </a:rPr>
              <a:t>Krepitev internacionalizacije in mednarodne prepoznavnosti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+mj-lt"/>
              <a:buAutoNum type="arabicPeriod"/>
            </a:pPr>
            <a:r>
              <a:rPr lang="sl-SI" sz="1400" b="1" dirty="0">
                <a:solidFill>
                  <a:schemeClr val="bg1"/>
                </a:solidFill>
                <a:latin typeface="Bahnschrift" panose="020B0502040204020203" pitchFamily="34" charset="0"/>
              </a:rPr>
              <a:t>Spodbujanje podjetništva, novih oblik inoviranja in povezovanja partnerjev ter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+mj-lt"/>
              <a:buAutoNum type="arabicPeriod"/>
            </a:pPr>
            <a:r>
              <a:rPr lang="sl-SI" sz="1400" b="1" dirty="0">
                <a:solidFill>
                  <a:schemeClr val="bg1"/>
                </a:solidFill>
                <a:latin typeface="Bahnschrift" panose="020B0502040204020203" pitchFamily="34" charset="0"/>
              </a:rPr>
              <a:t>Razvoja kadrov.</a:t>
            </a:r>
          </a:p>
          <a:p>
            <a: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</a:pPr>
            <a:endParaRPr lang="sl-SI" sz="1050" b="1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8" name="Označba mesta noge 7">
            <a:extLst>
              <a:ext uri="{FF2B5EF4-FFF2-40B4-BE49-F238E27FC236}">
                <a16:creationId xmlns:a16="http://schemas.microsoft.com/office/drawing/2014/main" id="{39C245B3-A7BB-48A3-B38C-60D121C171AC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</p:spTree>
    <p:extLst>
      <p:ext uri="{BB962C8B-B14F-4D97-AF65-F5344CB8AC3E}">
        <p14:creationId xmlns:p14="http://schemas.microsoft.com/office/powerpoint/2010/main" val="55005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B6BCEBE9-3F86-4982-AF3D-D7D5F6C278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5324535"/>
          </a:xfrm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b="1" dirty="0" err="1"/>
              <a:t>Ostanite</a:t>
            </a:r>
            <a:r>
              <a:rPr lang="en-GB" sz="2000" b="1" dirty="0"/>
              <a:t> „</a:t>
            </a:r>
            <a:r>
              <a:rPr lang="en-GB" sz="2000" b="1" dirty="0" err="1"/>
              <a:t>utišani</a:t>
            </a:r>
            <a:r>
              <a:rPr lang="en-GB" sz="2000" b="1" dirty="0"/>
              <a:t>“, ko ne </a:t>
            </a:r>
            <a:r>
              <a:rPr lang="en-GB" sz="2000" b="1" dirty="0" err="1"/>
              <a:t>govorite</a:t>
            </a:r>
            <a:r>
              <a:rPr lang="en-GB" sz="2000" b="1" dirty="0"/>
              <a:t> </a:t>
            </a:r>
            <a:br>
              <a:rPr lang="sl-SI" sz="2000" b="1" dirty="0"/>
            </a:br>
            <a:r>
              <a:rPr lang="en-GB" sz="2000" b="1" dirty="0"/>
              <a:t>(</a:t>
            </a:r>
            <a:r>
              <a:rPr lang="en-GB" sz="2000" b="1" dirty="0" err="1"/>
              <a:t>kamera</a:t>
            </a:r>
            <a:r>
              <a:rPr lang="en-GB" sz="2000" b="1" dirty="0"/>
              <a:t> </a:t>
            </a:r>
            <a:r>
              <a:rPr lang="en-GB" sz="2000" b="1" dirty="0" err="1"/>
              <a:t>aktivirana</a:t>
            </a:r>
            <a:r>
              <a:rPr lang="en-GB" sz="2000" b="1" dirty="0"/>
              <a:t> - </a:t>
            </a:r>
            <a:r>
              <a:rPr lang="en-GB" sz="2000" b="1" dirty="0" err="1"/>
              <a:t>odvisno</a:t>
            </a:r>
            <a:r>
              <a:rPr lang="sl-SI" sz="2000" b="1" dirty="0"/>
              <a:t>)</a:t>
            </a:r>
            <a:r>
              <a:rPr lang="en-GB" sz="2000" b="1" dirty="0"/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sl-SI" sz="20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2000" b="1" dirty="0"/>
              <a:t>v oknu za klepet lahko sporočilo napišete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sl-SI" sz="2000" b="1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sl-SI" sz="2000" b="1" dirty="0"/>
              <a:t>vsem (</a:t>
            </a:r>
            <a:r>
              <a:rPr lang="sl-SI" sz="2000" b="1" dirty="0" err="1"/>
              <a:t>Everyone</a:t>
            </a:r>
            <a:r>
              <a:rPr lang="sl-SI" sz="2000" b="1" dirty="0"/>
              <a:t>) ali</a:t>
            </a:r>
            <a:r>
              <a:rPr lang="en-GB" sz="2000" b="1" dirty="0"/>
              <a:t>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sl-SI" sz="2000" b="1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sl-SI" sz="2000" b="1" dirty="0"/>
              <a:t>samo organizatorjem / predsedujočemu</a:t>
            </a:r>
            <a:br>
              <a:rPr lang="sl-SI" sz="2000" b="1" dirty="0"/>
            </a:br>
            <a:r>
              <a:rPr lang="sl-SI" sz="2000" b="1" dirty="0"/>
              <a:t>(</a:t>
            </a:r>
            <a:r>
              <a:rPr lang="sl-SI" sz="2000" b="1" dirty="0" err="1"/>
              <a:t>Organizers</a:t>
            </a:r>
            <a:r>
              <a:rPr lang="sl-SI" sz="2000" b="1" dirty="0"/>
              <a:t> </a:t>
            </a:r>
            <a:r>
              <a:rPr lang="sl-SI" sz="2000" b="1" dirty="0" err="1"/>
              <a:t>only</a:t>
            </a:r>
            <a:r>
              <a:rPr lang="sl-SI" sz="2000" b="1" dirty="0"/>
              <a:t>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sl-SI" sz="20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2000" b="1" dirty="0"/>
              <a:t>prošnja za besedo „dvigniti roko" ali </a:t>
            </a:r>
            <a:br>
              <a:rPr lang="sl-SI" sz="2000" b="1" dirty="0"/>
            </a:br>
            <a:r>
              <a:rPr lang="sl-SI" sz="2000" b="1" dirty="0"/>
              <a:t>napisati v okno za klepet</a:t>
            </a:r>
            <a:endParaRPr lang="en-GB" sz="20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sl-SI" sz="20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sl-SI" sz="20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2000" b="1" dirty="0"/>
              <a:t>pred začetkom govora aktivirajte kamero in mikrofon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sl-SI" sz="20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2000" b="1" dirty="0"/>
              <a:t>ko prvič komentirate, se najprej predstavite </a:t>
            </a:r>
          </a:p>
        </p:txBody>
      </p:sp>
      <p:sp>
        <p:nvSpPr>
          <p:cNvPr id="9" name="Označba mesta številke diapozitiva 8">
            <a:extLst>
              <a:ext uri="{FF2B5EF4-FFF2-40B4-BE49-F238E27FC236}">
                <a16:creationId xmlns:a16="http://schemas.microsoft.com/office/drawing/2014/main" id="{73267BFA-C688-4FFA-8CEA-3DC36BAB8D92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3</a:t>
            </a:fld>
            <a:endParaRPr lang="sl-SI" spc="-1" noProof="0"/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39186223-2CEC-45A8-892F-10CC30A2D2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500" y="94003"/>
            <a:ext cx="10525126" cy="478565"/>
          </a:xfrm>
          <a:prstGeom prst="rect">
            <a:avLst/>
          </a:prstGeom>
        </p:spPr>
        <p:txBody>
          <a:bodyPr/>
          <a:lstStyle/>
          <a:p>
            <a:r>
              <a:rPr lang="sl-SI" dirty="0"/>
              <a:t>Napotki za sodelujoče</a:t>
            </a:r>
            <a:endParaRPr lang="en-GB" dirty="0"/>
          </a:p>
        </p:txBody>
      </p:sp>
      <p:pic>
        <p:nvPicPr>
          <p:cNvPr id="27" name="Slika 26">
            <a:extLst>
              <a:ext uri="{FF2B5EF4-FFF2-40B4-BE49-F238E27FC236}">
                <a16:creationId xmlns:a16="http://schemas.microsoft.com/office/drawing/2014/main" id="{6B997546-BAFE-4771-B08C-92D13D874B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20" t="22111" r="13396" b="22463"/>
          <a:stretch/>
        </p:blipFill>
        <p:spPr>
          <a:xfrm>
            <a:off x="6959188" y="880889"/>
            <a:ext cx="495339" cy="504000"/>
          </a:xfrm>
          <a:prstGeom prst="rect">
            <a:avLst/>
          </a:prstGeom>
        </p:spPr>
      </p:pic>
      <p:pic>
        <p:nvPicPr>
          <p:cNvPr id="29" name="Slika 28">
            <a:extLst>
              <a:ext uri="{FF2B5EF4-FFF2-40B4-BE49-F238E27FC236}">
                <a16:creationId xmlns:a16="http://schemas.microsoft.com/office/drawing/2014/main" id="{32332DF4-07DB-48DE-8E07-BC9B9ADB56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10101">
                  <a:alpha val="784"/>
                </a:srgbClr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641" y="5108646"/>
            <a:ext cx="504000" cy="504000"/>
          </a:xfrm>
          <a:prstGeom prst="rect">
            <a:avLst/>
          </a:prstGeom>
        </p:spPr>
      </p:pic>
      <p:pic>
        <p:nvPicPr>
          <p:cNvPr id="31" name="Slika 30">
            <a:extLst>
              <a:ext uri="{FF2B5EF4-FFF2-40B4-BE49-F238E27FC236}">
                <a16:creationId xmlns:a16="http://schemas.microsoft.com/office/drawing/2014/main" id="{3F2D2F3E-2C0C-4AD7-8884-B2E83B22222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085" y="873999"/>
            <a:ext cx="504000" cy="504000"/>
          </a:xfrm>
          <a:prstGeom prst="rect">
            <a:avLst/>
          </a:prstGeom>
        </p:spPr>
      </p:pic>
      <p:pic>
        <p:nvPicPr>
          <p:cNvPr id="42" name="Slika 41">
            <a:extLst>
              <a:ext uri="{FF2B5EF4-FFF2-40B4-BE49-F238E27FC236}">
                <a16:creationId xmlns:a16="http://schemas.microsoft.com/office/drawing/2014/main" id="{7E2A218B-2C76-446B-BFEE-1852CAF2C0F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061" y="5098979"/>
            <a:ext cx="504000" cy="504000"/>
          </a:xfrm>
          <a:prstGeom prst="rect">
            <a:avLst/>
          </a:prstGeom>
        </p:spPr>
      </p:pic>
      <p:grpSp>
        <p:nvGrpSpPr>
          <p:cNvPr id="58" name="Grafika 53">
            <a:extLst>
              <a:ext uri="{FF2B5EF4-FFF2-40B4-BE49-F238E27FC236}">
                <a16:creationId xmlns:a16="http://schemas.microsoft.com/office/drawing/2014/main" id="{2BFA7842-781E-48A5-8424-CDAB7C5AB882}"/>
              </a:ext>
            </a:extLst>
          </p:cNvPr>
          <p:cNvGrpSpPr>
            <a:grpSpLocks noChangeAspect="1"/>
          </p:cNvGrpSpPr>
          <p:nvPr/>
        </p:nvGrpSpPr>
        <p:grpSpPr>
          <a:xfrm>
            <a:off x="8068998" y="4087058"/>
            <a:ext cx="546468" cy="432000"/>
            <a:chOff x="8099538" y="5460339"/>
            <a:chExt cx="683085" cy="563943"/>
          </a:xfrm>
          <a:noFill/>
        </p:grpSpPr>
        <p:sp>
          <p:nvSpPr>
            <p:cNvPr id="59" name="Prostoročno: oblika 58">
              <a:extLst>
                <a:ext uri="{FF2B5EF4-FFF2-40B4-BE49-F238E27FC236}">
                  <a16:creationId xmlns:a16="http://schemas.microsoft.com/office/drawing/2014/main" id="{AE0DBE83-4FB8-409C-85A7-2A9E5F91944B}"/>
                </a:ext>
              </a:extLst>
            </p:cNvPr>
            <p:cNvSpPr/>
            <p:nvPr/>
          </p:nvSpPr>
          <p:spPr>
            <a:xfrm>
              <a:off x="8099538" y="5460339"/>
              <a:ext cx="683085" cy="563943"/>
            </a:xfrm>
            <a:custGeom>
              <a:avLst/>
              <a:gdLst>
                <a:gd name="connsiteX0" fmla="*/ 603657 w 683085"/>
                <a:gd name="connsiteY0" fmla="*/ 428914 h 563943"/>
                <a:gd name="connsiteX1" fmla="*/ 427326 w 683085"/>
                <a:gd name="connsiteY1" fmla="*/ 428914 h 563943"/>
                <a:gd name="connsiteX2" fmla="*/ 174743 w 683085"/>
                <a:gd name="connsiteY2" fmla="*/ 563943 h 563943"/>
                <a:gd name="connsiteX3" fmla="*/ 174743 w 683085"/>
                <a:gd name="connsiteY3" fmla="*/ 428914 h 563943"/>
                <a:gd name="connsiteX4" fmla="*/ 37331 w 683085"/>
                <a:gd name="connsiteY4" fmla="*/ 428914 h 563943"/>
                <a:gd name="connsiteX5" fmla="*/ 0 w 683085"/>
                <a:gd name="connsiteY5" fmla="*/ 391583 h 563943"/>
                <a:gd name="connsiteX6" fmla="*/ 0 w 683085"/>
                <a:gd name="connsiteY6" fmla="*/ 37331 h 563943"/>
                <a:gd name="connsiteX7" fmla="*/ 37331 w 683085"/>
                <a:gd name="connsiteY7" fmla="*/ 0 h 563943"/>
                <a:gd name="connsiteX8" fmla="*/ 645755 w 683085"/>
                <a:gd name="connsiteY8" fmla="*/ 0 h 563943"/>
                <a:gd name="connsiteX9" fmla="*/ 683086 w 683085"/>
                <a:gd name="connsiteY9" fmla="*/ 37331 h 563943"/>
                <a:gd name="connsiteX10" fmla="*/ 683086 w 683085"/>
                <a:gd name="connsiteY10" fmla="*/ 389200 h 56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3085" h="563943">
                  <a:moveTo>
                    <a:pt x="603657" y="428914"/>
                  </a:moveTo>
                  <a:lnTo>
                    <a:pt x="427326" y="428914"/>
                  </a:lnTo>
                  <a:lnTo>
                    <a:pt x="174743" y="563943"/>
                  </a:lnTo>
                  <a:lnTo>
                    <a:pt x="174743" y="428914"/>
                  </a:lnTo>
                  <a:lnTo>
                    <a:pt x="37331" y="428914"/>
                  </a:lnTo>
                  <a:cubicBezTo>
                    <a:pt x="16680" y="428914"/>
                    <a:pt x="0" y="412234"/>
                    <a:pt x="0" y="391583"/>
                  </a:cubicBezTo>
                  <a:lnTo>
                    <a:pt x="0" y="37331"/>
                  </a:lnTo>
                  <a:cubicBezTo>
                    <a:pt x="0" y="16680"/>
                    <a:pt x="16680" y="0"/>
                    <a:pt x="37331" y="0"/>
                  </a:cubicBezTo>
                  <a:lnTo>
                    <a:pt x="645755" y="0"/>
                  </a:lnTo>
                  <a:cubicBezTo>
                    <a:pt x="666406" y="0"/>
                    <a:pt x="683086" y="16680"/>
                    <a:pt x="683086" y="37331"/>
                  </a:cubicBezTo>
                  <a:lnTo>
                    <a:pt x="683086" y="389200"/>
                  </a:lnTo>
                </a:path>
              </a:pathLst>
            </a:custGeom>
            <a:noFill/>
            <a:ln w="28575" cap="rnd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0" name="Prostoročno: oblika 59">
              <a:extLst>
                <a:ext uri="{FF2B5EF4-FFF2-40B4-BE49-F238E27FC236}">
                  <a16:creationId xmlns:a16="http://schemas.microsoft.com/office/drawing/2014/main" id="{8172DF2D-B649-4FFC-9818-08B90FCEE367}"/>
                </a:ext>
              </a:extLst>
            </p:cNvPr>
            <p:cNvSpPr/>
            <p:nvPr/>
          </p:nvSpPr>
          <p:spPr>
            <a:xfrm>
              <a:off x="8211532" y="5599339"/>
              <a:ext cx="243845" cy="7942"/>
            </a:xfrm>
            <a:custGeom>
              <a:avLst/>
              <a:gdLst>
                <a:gd name="connsiteX0" fmla="*/ 0 w 243845"/>
                <a:gd name="connsiteY0" fmla="*/ 0 h 7942"/>
                <a:gd name="connsiteX1" fmla="*/ 243846 w 243845"/>
                <a:gd name="connsiteY1" fmla="*/ 0 h 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5" h="7942">
                  <a:moveTo>
                    <a:pt x="0" y="0"/>
                  </a:moveTo>
                  <a:lnTo>
                    <a:pt x="243846" y="0"/>
                  </a:lnTo>
                </a:path>
              </a:pathLst>
            </a:custGeom>
            <a:ln w="28575" cap="rnd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1" name="Prostoročno: oblika 60">
              <a:extLst>
                <a:ext uri="{FF2B5EF4-FFF2-40B4-BE49-F238E27FC236}">
                  <a16:creationId xmlns:a16="http://schemas.microsoft.com/office/drawing/2014/main" id="{F17D402B-EFF0-4772-866A-AE5892611D65}"/>
                </a:ext>
              </a:extLst>
            </p:cNvPr>
            <p:cNvSpPr/>
            <p:nvPr/>
          </p:nvSpPr>
          <p:spPr>
            <a:xfrm>
              <a:off x="8211532" y="5702596"/>
              <a:ext cx="243845" cy="7942"/>
            </a:xfrm>
            <a:custGeom>
              <a:avLst/>
              <a:gdLst>
                <a:gd name="connsiteX0" fmla="*/ 0 w 243845"/>
                <a:gd name="connsiteY0" fmla="*/ 0 h 7942"/>
                <a:gd name="connsiteX1" fmla="*/ 243846 w 243845"/>
                <a:gd name="connsiteY1" fmla="*/ 0 h 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5" h="7942">
                  <a:moveTo>
                    <a:pt x="0" y="0"/>
                  </a:moveTo>
                  <a:lnTo>
                    <a:pt x="243846" y="0"/>
                  </a:lnTo>
                </a:path>
              </a:pathLst>
            </a:custGeom>
            <a:ln w="28575" cap="rnd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67" name="Grafika 64">
            <a:extLst>
              <a:ext uri="{FF2B5EF4-FFF2-40B4-BE49-F238E27FC236}">
                <a16:creationId xmlns:a16="http://schemas.microsoft.com/office/drawing/2014/main" id="{890E5982-308A-463D-8385-7BE67E5DEDD6}"/>
              </a:ext>
            </a:extLst>
          </p:cNvPr>
          <p:cNvSpPr>
            <a:spLocks noChangeAspect="1"/>
          </p:cNvSpPr>
          <p:nvPr/>
        </p:nvSpPr>
        <p:spPr>
          <a:xfrm>
            <a:off x="7530969" y="5833608"/>
            <a:ext cx="722547" cy="504000"/>
          </a:xfrm>
          <a:custGeom>
            <a:avLst/>
            <a:gdLst>
              <a:gd name="connsiteX0" fmla="*/ 0 w 1170373"/>
              <a:gd name="connsiteY0" fmla="*/ 816372 h 816371"/>
              <a:gd name="connsiteX1" fmla="*/ 88678 w 1170373"/>
              <a:gd name="connsiteY1" fmla="*/ 659590 h 816371"/>
              <a:gd name="connsiteX2" fmla="*/ 253556 w 1170373"/>
              <a:gd name="connsiteY2" fmla="*/ 586152 h 816371"/>
              <a:gd name="connsiteX3" fmla="*/ 342233 w 1170373"/>
              <a:gd name="connsiteY3" fmla="*/ 816372 h 816371"/>
              <a:gd name="connsiteX4" fmla="*/ 0 w 1170373"/>
              <a:gd name="connsiteY4" fmla="*/ 816372 h 816371"/>
              <a:gd name="connsiteX5" fmla="*/ 0 w 1170373"/>
              <a:gd name="connsiteY5" fmla="*/ 816372 h 816371"/>
              <a:gd name="connsiteX6" fmla="*/ 0 w 1170373"/>
              <a:gd name="connsiteY6" fmla="*/ 816372 h 816371"/>
              <a:gd name="connsiteX7" fmla="*/ 789146 w 1170373"/>
              <a:gd name="connsiteY7" fmla="*/ 305927 h 816371"/>
              <a:gd name="connsiteX8" fmla="*/ 777621 w 1170373"/>
              <a:gd name="connsiteY8" fmla="*/ 290306 h 816371"/>
              <a:gd name="connsiteX9" fmla="*/ 792671 w 1170373"/>
              <a:gd name="connsiteY9" fmla="*/ 278400 h 816371"/>
              <a:gd name="connsiteX10" fmla="*/ 1013174 w 1170373"/>
              <a:gd name="connsiteY10" fmla="*/ 310689 h 816371"/>
              <a:gd name="connsiteX11" fmla="*/ 1024700 w 1170373"/>
              <a:gd name="connsiteY11" fmla="*/ 326310 h 816371"/>
              <a:gd name="connsiteX12" fmla="*/ 1009650 w 1170373"/>
              <a:gd name="connsiteY12" fmla="*/ 338217 h 816371"/>
              <a:gd name="connsiteX13" fmla="*/ 789146 w 1170373"/>
              <a:gd name="connsiteY13" fmla="*/ 305927 h 816371"/>
              <a:gd name="connsiteX14" fmla="*/ 789146 w 1170373"/>
              <a:gd name="connsiteY14" fmla="*/ 305927 h 816371"/>
              <a:gd name="connsiteX15" fmla="*/ 812863 w 1170373"/>
              <a:gd name="connsiteY15" fmla="*/ 221345 h 816371"/>
              <a:gd name="connsiteX16" fmla="*/ 801434 w 1170373"/>
              <a:gd name="connsiteY16" fmla="*/ 205724 h 816371"/>
              <a:gd name="connsiteX17" fmla="*/ 816483 w 1170373"/>
              <a:gd name="connsiteY17" fmla="*/ 193818 h 816371"/>
              <a:gd name="connsiteX18" fmla="*/ 928307 w 1170373"/>
              <a:gd name="connsiteY18" fmla="*/ 210677 h 816371"/>
              <a:gd name="connsiteX19" fmla="*/ 939832 w 1170373"/>
              <a:gd name="connsiteY19" fmla="*/ 226298 h 816371"/>
              <a:gd name="connsiteX20" fmla="*/ 924782 w 1170373"/>
              <a:gd name="connsiteY20" fmla="*/ 238204 h 816371"/>
              <a:gd name="connsiteX21" fmla="*/ 812863 w 1170373"/>
              <a:gd name="connsiteY21" fmla="*/ 221345 h 816371"/>
              <a:gd name="connsiteX22" fmla="*/ 812863 w 1170373"/>
              <a:gd name="connsiteY22" fmla="*/ 221345 h 816371"/>
              <a:gd name="connsiteX23" fmla="*/ 826389 w 1170373"/>
              <a:gd name="connsiteY23" fmla="*/ 133810 h 816371"/>
              <a:gd name="connsiteX24" fmla="*/ 814864 w 1170373"/>
              <a:gd name="connsiteY24" fmla="*/ 118189 h 816371"/>
              <a:gd name="connsiteX25" fmla="*/ 829913 w 1170373"/>
              <a:gd name="connsiteY25" fmla="*/ 106283 h 816371"/>
              <a:gd name="connsiteX26" fmla="*/ 1050417 w 1170373"/>
              <a:gd name="connsiteY26" fmla="*/ 138573 h 816371"/>
              <a:gd name="connsiteX27" fmla="*/ 1061942 w 1170373"/>
              <a:gd name="connsiteY27" fmla="*/ 154194 h 816371"/>
              <a:gd name="connsiteX28" fmla="*/ 1046893 w 1170373"/>
              <a:gd name="connsiteY28" fmla="*/ 166100 h 816371"/>
              <a:gd name="connsiteX29" fmla="*/ 826389 w 1170373"/>
              <a:gd name="connsiteY29" fmla="*/ 133810 h 816371"/>
              <a:gd name="connsiteX30" fmla="*/ 826389 w 1170373"/>
              <a:gd name="connsiteY30" fmla="*/ 133810 h 816371"/>
              <a:gd name="connsiteX31" fmla="*/ 443484 w 1170373"/>
              <a:gd name="connsiteY31" fmla="*/ 693975 h 816371"/>
              <a:gd name="connsiteX32" fmla="*/ 455867 w 1170373"/>
              <a:gd name="connsiteY32" fmla="*/ 693975 h 816371"/>
              <a:gd name="connsiteX33" fmla="*/ 476155 w 1170373"/>
              <a:gd name="connsiteY33" fmla="*/ 673687 h 816371"/>
              <a:gd name="connsiteX34" fmla="*/ 476155 w 1170373"/>
              <a:gd name="connsiteY34" fmla="*/ 640826 h 816371"/>
              <a:gd name="connsiteX35" fmla="*/ 455867 w 1170373"/>
              <a:gd name="connsiteY35" fmla="*/ 620538 h 816371"/>
              <a:gd name="connsiteX36" fmla="*/ 382429 w 1170373"/>
              <a:gd name="connsiteY36" fmla="*/ 620538 h 816371"/>
              <a:gd name="connsiteX37" fmla="*/ 362141 w 1170373"/>
              <a:gd name="connsiteY37" fmla="*/ 640826 h 816371"/>
              <a:gd name="connsiteX38" fmla="*/ 362141 w 1170373"/>
              <a:gd name="connsiteY38" fmla="*/ 673687 h 816371"/>
              <a:gd name="connsiteX39" fmla="*/ 382429 w 1170373"/>
              <a:gd name="connsiteY39" fmla="*/ 693975 h 816371"/>
              <a:gd name="connsiteX40" fmla="*/ 395002 w 1170373"/>
              <a:gd name="connsiteY40" fmla="*/ 693975 h 816371"/>
              <a:gd name="connsiteX41" fmla="*/ 370904 w 1170373"/>
              <a:gd name="connsiteY41" fmla="*/ 816372 h 816371"/>
              <a:gd name="connsiteX42" fmla="*/ 466630 w 1170373"/>
              <a:gd name="connsiteY42" fmla="*/ 816372 h 816371"/>
              <a:gd name="connsiteX43" fmla="*/ 443484 w 1170373"/>
              <a:gd name="connsiteY43" fmla="*/ 693975 h 816371"/>
              <a:gd name="connsiteX44" fmla="*/ 443484 w 1170373"/>
              <a:gd name="connsiteY44" fmla="*/ 693975 h 816371"/>
              <a:gd name="connsiteX45" fmla="*/ 443484 w 1170373"/>
              <a:gd name="connsiteY45" fmla="*/ 693975 h 816371"/>
              <a:gd name="connsiteX46" fmla="*/ 996982 w 1170373"/>
              <a:gd name="connsiteY46" fmla="*/ 53705 h 816371"/>
              <a:gd name="connsiteX47" fmla="*/ 831056 w 1170373"/>
              <a:gd name="connsiteY47" fmla="*/ 31702 h 816371"/>
              <a:gd name="connsiteX48" fmla="*/ 800481 w 1170373"/>
              <a:gd name="connsiteY48" fmla="*/ 33417 h 816371"/>
              <a:gd name="connsiteX49" fmla="*/ 773430 w 1170373"/>
              <a:gd name="connsiteY49" fmla="*/ 46942 h 816371"/>
              <a:gd name="connsiteX50" fmla="*/ 753237 w 1170373"/>
              <a:gd name="connsiteY50" fmla="*/ 69421 h 816371"/>
              <a:gd name="connsiteX51" fmla="*/ 743617 w 1170373"/>
              <a:gd name="connsiteY51" fmla="*/ 98472 h 816371"/>
              <a:gd name="connsiteX52" fmla="*/ 722090 w 1170373"/>
              <a:gd name="connsiteY52" fmla="*/ 260493 h 816371"/>
              <a:gd name="connsiteX53" fmla="*/ 711422 w 1170373"/>
              <a:gd name="connsiteY53" fmla="*/ 315833 h 816371"/>
              <a:gd name="connsiteX54" fmla="*/ 725043 w 1170373"/>
              <a:gd name="connsiteY54" fmla="*/ 342884 h 816371"/>
              <a:gd name="connsiteX55" fmla="*/ 747713 w 1170373"/>
              <a:gd name="connsiteY55" fmla="*/ 363077 h 816371"/>
              <a:gd name="connsiteX56" fmla="*/ 776573 w 1170373"/>
              <a:gd name="connsiteY56" fmla="*/ 372602 h 816371"/>
              <a:gd name="connsiteX57" fmla="*/ 847820 w 1170373"/>
              <a:gd name="connsiteY57" fmla="*/ 382032 h 816371"/>
              <a:gd name="connsiteX58" fmla="*/ 860965 w 1170373"/>
              <a:gd name="connsiteY58" fmla="*/ 399272 h 816371"/>
              <a:gd name="connsiteX59" fmla="*/ 859441 w 1170373"/>
              <a:gd name="connsiteY59" fmla="*/ 404320 h 816371"/>
              <a:gd name="connsiteX60" fmla="*/ 846487 w 1170373"/>
              <a:gd name="connsiteY60" fmla="*/ 432705 h 816371"/>
              <a:gd name="connsiteX61" fmla="*/ 831152 w 1170373"/>
              <a:gd name="connsiteY61" fmla="*/ 460327 h 816371"/>
              <a:gd name="connsiteX62" fmla="*/ 822008 w 1170373"/>
              <a:gd name="connsiteY62" fmla="*/ 473472 h 816371"/>
              <a:gd name="connsiteX63" fmla="*/ 866013 w 1170373"/>
              <a:gd name="connsiteY63" fmla="*/ 456612 h 816371"/>
              <a:gd name="connsiteX64" fmla="*/ 907066 w 1170373"/>
              <a:gd name="connsiteY64" fmla="*/ 432419 h 816371"/>
              <a:gd name="connsiteX65" fmla="*/ 943356 w 1170373"/>
              <a:gd name="connsiteY65" fmla="*/ 401177 h 816371"/>
              <a:gd name="connsiteX66" fmla="*/ 956310 w 1170373"/>
              <a:gd name="connsiteY66" fmla="*/ 396795 h 816371"/>
              <a:gd name="connsiteX67" fmla="*/ 1017556 w 1170373"/>
              <a:gd name="connsiteY67" fmla="*/ 404892 h 816371"/>
              <a:gd name="connsiteX68" fmla="*/ 1047940 w 1170373"/>
              <a:gd name="connsiteY68" fmla="*/ 403177 h 816371"/>
              <a:gd name="connsiteX69" fmla="*/ 1075182 w 1170373"/>
              <a:gd name="connsiteY69" fmla="*/ 389652 h 816371"/>
              <a:gd name="connsiteX70" fmla="*/ 1095375 w 1170373"/>
              <a:gd name="connsiteY70" fmla="*/ 367173 h 816371"/>
              <a:gd name="connsiteX71" fmla="*/ 1104995 w 1170373"/>
              <a:gd name="connsiteY71" fmla="*/ 338121 h 816371"/>
              <a:gd name="connsiteX72" fmla="*/ 1138809 w 1170373"/>
              <a:gd name="connsiteY72" fmla="*/ 151336 h 816371"/>
              <a:gd name="connsiteX73" fmla="*/ 1137095 w 1170373"/>
              <a:gd name="connsiteY73" fmla="*/ 120761 h 816371"/>
              <a:gd name="connsiteX74" fmla="*/ 1123569 w 1170373"/>
              <a:gd name="connsiteY74" fmla="*/ 93710 h 816371"/>
              <a:gd name="connsiteX75" fmla="*/ 1100995 w 1170373"/>
              <a:gd name="connsiteY75" fmla="*/ 73517 h 816371"/>
              <a:gd name="connsiteX76" fmla="*/ 1071944 w 1170373"/>
              <a:gd name="connsiteY76" fmla="*/ 63897 h 816371"/>
              <a:gd name="connsiteX77" fmla="*/ 996791 w 1170373"/>
              <a:gd name="connsiteY77" fmla="*/ 53895 h 816371"/>
              <a:gd name="connsiteX78" fmla="*/ 996982 w 1170373"/>
              <a:gd name="connsiteY78" fmla="*/ 53705 h 816371"/>
              <a:gd name="connsiteX79" fmla="*/ 996982 w 1170373"/>
              <a:gd name="connsiteY79" fmla="*/ 53705 h 816371"/>
              <a:gd name="connsiteX80" fmla="*/ 996982 w 1170373"/>
              <a:gd name="connsiteY80" fmla="*/ 53705 h 816371"/>
              <a:gd name="connsiteX81" fmla="*/ 996982 w 1170373"/>
              <a:gd name="connsiteY81" fmla="*/ 53705 h 816371"/>
              <a:gd name="connsiteX82" fmla="*/ 910304 w 1170373"/>
              <a:gd name="connsiteY82" fmla="*/ 11319 h 816371"/>
              <a:gd name="connsiteX83" fmla="*/ 1076230 w 1170373"/>
              <a:gd name="connsiteY83" fmla="*/ 33226 h 816371"/>
              <a:gd name="connsiteX84" fmla="*/ 1116330 w 1170373"/>
              <a:gd name="connsiteY84" fmla="*/ 46561 h 816371"/>
              <a:gd name="connsiteX85" fmla="*/ 1147953 w 1170373"/>
              <a:gd name="connsiteY85" fmla="*/ 74755 h 816371"/>
              <a:gd name="connsiteX86" fmla="*/ 1166908 w 1170373"/>
              <a:gd name="connsiteY86" fmla="*/ 112665 h 816371"/>
              <a:gd name="connsiteX87" fmla="*/ 1169384 w 1170373"/>
              <a:gd name="connsiteY87" fmla="*/ 154956 h 816371"/>
              <a:gd name="connsiteX88" fmla="*/ 1135475 w 1170373"/>
              <a:gd name="connsiteY88" fmla="*/ 341741 h 816371"/>
              <a:gd name="connsiteX89" fmla="*/ 1122140 w 1170373"/>
              <a:gd name="connsiteY89" fmla="*/ 381841 h 816371"/>
              <a:gd name="connsiteX90" fmla="*/ 1093946 w 1170373"/>
              <a:gd name="connsiteY90" fmla="*/ 413464 h 816371"/>
              <a:gd name="connsiteX91" fmla="*/ 1056037 w 1170373"/>
              <a:gd name="connsiteY91" fmla="*/ 432419 h 816371"/>
              <a:gd name="connsiteX92" fmla="*/ 1013746 w 1170373"/>
              <a:gd name="connsiteY92" fmla="*/ 434895 h 816371"/>
              <a:gd name="connsiteX93" fmla="*/ 960025 w 1170373"/>
              <a:gd name="connsiteY93" fmla="*/ 427752 h 816371"/>
              <a:gd name="connsiteX94" fmla="*/ 925259 w 1170373"/>
              <a:gd name="connsiteY94" fmla="*/ 457089 h 816371"/>
              <a:gd name="connsiteX95" fmla="*/ 879538 w 1170373"/>
              <a:gd name="connsiteY95" fmla="*/ 484044 h 816371"/>
              <a:gd name="connsiteX96" fmla="*/ 828675 w 1170373"/>
              <a:gd name="connsiteY96" fmla="*/ 503380 h 816371"/>
              <a:gd name="connsiteX97" fmla="*/ 772954 w 1170373"/>
              <a:gd name="connsiteY97" fmla="*/ 514620 h 816371"/>
              <a:gd name="connsiteX98" fmla="*/ 758381 w 1170373"/>
              <a:gd name="connsiteY98" fmla="*/ 508047 h 816371"/>
              <a:gd name="connsiteX99" fmla="*/ 762476 w 1170373"/>
              <a:gd name="connsiteY99" fmla="*/ 486711 h 816371"/>
              <a:gd name="connsiteX100" fmla="*/ 787813 w 1170373"/>
              <a:gd name="connsiteY100" fmla="*/ 466137 h 816371"/>
              <a:gd name="connsiteX101" fmla="*/ 805148 w 1170373"/>
              <a:gd name="connsiteY101" fmla="*/ 444230 h 816371"/>
              <a:gd name="connsiteX102" fmla="*/ 805148 w 1170373"/>
              <a:gd name="connsiteY102" fmla="*/ 444039 h 816371"/>
              <a:gd name="connsiteX103" fmla="*/ 819245 w 1170373"/>
              <a:gd name="connsiteY103" fmla="*/ 418798 h 816371"/>
              <a:gd name="connsiteX104" fmla="*/ 823722 w 1170373"/>
              <a:gd name="connsiteY104" fmla="*/ 409464 h 816371"/>
              <a:gd name="connsiteX105" fmla="*/ 772478 w 1170373"/>
              <a:gd name="connsiteY105" fmla="*/ 402701 h 816371"/>
              <a:gd name="connsiteX106" fmla="*/ 732377 w 1170373"/>
              <a:gd name="connsiteY106" fmla="*/ 389271 h 816371"/>
              <a:gd name="connsiteX107" fmla="*/ 700754 w 1170373"/>
              <a:gd name="connsiteY107" fmla="*/ 361077 h 816371"/>
              <a:gd name="connsiteX108" fmla="*/ 681800 w 1170373"/>
              <a:gd name="connsiteY108" fmla="*/ 323167 h 816371"/>
              <a:gd name="connsiteX109" fmla="*/ 691706 w 1170373"/>
              <a:gd name="connsiteY109" fmla="*/ 256206 h 816371"/>
              <a:gd name="connsiteX110" fmla="*/ 713327 w 1170373"/>
              <a:gd name="connsiteY110" fmla="*/ 94186 h 816371"/>
              <a:gd name="connsiteX111" fmla="*/ 726662 w 1170373"/>
              <a:gd name="connsiteY111" fmla="*/ 54086 h 816371"/>
              <a:gd name="connsiteX112" fmla="*/ 754856 w 1170373"/>
              <a:gd name="connsiteY112" fmla="*/ 22463 h 816371"/>
              <a:gd name="connsiteX113" fmla="*/ 792766 w 1170373"/>
              <a:gd name="connsiteY113" fmla="*/ 3508 h 816371"/>
              <a:gd name="connsiteX114" fmla="*/ 834962 w 1170373"/>
              <a:gd name="connsiteY114" fmla="*/ 1032 h 816371"/>
              <a:gd name="connsiteX115" fmla="*/ 910019 w 1170373"/>
              <a:gd name="connsiteY115" fmla="*/ 11033 h 816371"/>
              <a:gd name="connsiteX116" fmla="*/ 910304 w 1170373"/>
              <a:gd name="connsiteY116" fmla="*/ 11319 h 816371"/>
              <a:gd name="connsiteX117" fmla="*/ 910304 w 1170373"/>
              <a:gd name="connsiteY117" fmla="*/ 11319 h 816371"/>
              <a:gd name="connsiteX118" fmla="*/ 910304 w 1170373"/>
              <a:gd name="connsiteY118" fmla="*/ 11319 h 816371"/>
              <a:gd name="connsiteX119" fmla="*/ 910304 w 1170373"/>
              <a:gd name="connsiteY119" fmla="*/ 11319 h 816371"/>
              <a:gd name="connsiteX120" fmla="*/ 314992 w 1170373"/>
              <a:gd name="connsiteY120" fmla="*/ 515382 h 816371"/>
              <a:gd name="connsiteX121" fmla="*/ 250793 w 1170373"/>
              <a:gd name="connsiteY121" fmla="*/ 389366 h 816371"/>
              <a:gd name="connsiteX122" fmla="*/ 244983 w 1170373"/>
              <a:gd name="connsiteY122" fmla="*/ 261826 h 816371"/>
              <a:gd name="connsiteX123" fmla="*/ 250412 w 1170373"/>
              <a:gd name="connsiteY123" fmla="*/ 200771 h 816371"/>
              <a:gd name="connsiteX124" fmla="*/ 602933 w 1170373"/>
              <a:gd name="connsiteY124" fmla="*/ 200771 h 816371"/>
              <a:gd name="connsiteX125" fmla="*/ 610838 w 1170373"/>
              <a:gd name="connsiteY125" fmla="*/ 265636 h 816371"/>
              <a:gd name="connsiteX126" fmla="*/ 602552 w 1170373"/>
              <a:gd name="connsiteY126" fmla="*/ 389461 h 816371"/>
              <a:gd name="connsiteX127" fmla="*/ 535210 w 1170373"/>
              <a:gd name="connsiteY127" fmla="*/ 515477 h 816371"/>
              <a:gd name="connsiteX128" fmla="*/ 314992 w 1170373"/>
              <a:gd name="connsiteY128" fmla="*/ 515382 h 816371"/>
              <a:gd name="connsiteX129" fmla="*/ 314992 w 1170373"/>
              <a:gd name="connsiteY129" fmla="*/ 515382 h 816371"/>
              <a:gd name="connsiteX130" fmla="*/ 314992 w 1170373"/>
              <a:gd name="connsiteY130" fmla="*/ 515382 h 816371"/>
              <a:gd name="connsiteX131" fmla="*/ 588645 w 1170373"/>
              <a:gd name="connsiteY131" fmla="*/ 575675 h 816371"/>
              <a:gd name="connsiteX132" fmla="*/ 742569 w 1170373"/>
              <a:gd name="connsiteY132" fmla="*/ 642540 h 816371"/>
              <a:gd name="connsiteX133" fmla="*/ 838105 w 1170373"/>
              <a:gd name="connsiteY133" fmla="*/ 816372 h 816371"/>
              <a:gd name="connsiteX134" fmla="*/ 497110 w 1170373"/>
              <a:gd name="connsiteY134" fmla="*/ 816372 h 816371"/>
              <a:gd name="connsiteX135" fmla="*/ 588645 w 1170373"/>
              <a:gd name="connsiteY135" fmla="*/ 575675 h 816371"/>
              <a:gd name="connsiteX136" fmla="*/ 588645 w 1170373"/>
              <a:gd name="connsiteY136" fmla="*/ 575675 h 816371"/>
              <a:gd name="connsiteX137" fmla="*/ 588645 w 1170373"/>
              <a:gd name="connsiteY137" fmla="*/ 575675 h 816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170373" h="816371">
                <a:moveTo>
                  <a:pt x="0" y="816372"/>
                </a:moveTo>
                <a:cubicBezTo>
                  <a:pt x="9525" y="692928"/>
                  <a:pt x="-14669" y="698262"/>
                  <a:pt x="88678" y="659590"/>
                </a:cubicBezTo>
                <a:cubicBezTo>
                  <a:pt x="140303" y="640254"/>
                  <a:pt x="206216" y="615775"/>
                  <a:pt x="253556" y="586152"/>
                </a:cubicBezTo>
                <a:lnTo>
                  <a:pt x="342233" y="816372"/>
                </a:lnTo>
                <a:lnTo>
                  <a:pt x="0" y="816372"/>
                </a:lnTo>
                <a:lnTo>
                  <a:pt x="0" y="816372"/>
                </a:lnTo>
                <a:lnTo>
                  <a:pt x="0" y="816372"/>
                </a:lnTo>
                <a:close/>
                <a:moveTo>
                  <a:pt x="789146" y="305927"/>
                </a:moveTo>
                <a:cubicBezTo>
                  <a:pt x="781812" y="304879"/>
                  <a:pt x="776669" y="297926"/>
                  <a:pt x="777621" y="290306"/>
                </a:cubicBezTo>
                <a:cubicBezTo>
                  <a:pt x="778574" y="282686"/>
                  <a:pt x="785336" y="277352"/>
                  <a:pt x="792671" y="278400"/>
                </a:cubicBezTo>
                <a:lnTo>
                  <a:pt x="1013174" y="310689"/>
                </a:lnTo>
                <a:cubicBezTo>
                  <a:pt x="1020509" y="311737"/>
                  <a:pt x="1025652" y="318690"/>
                  <a:pt x="1024700" y="326310"/>
                </a:cubicBezTo>
                <a:cubicBezTo>
                  <a:pt x="1023747" y="333930"/>
                  <a:pt x="1016984" y="339264"/>
                  <a:pt x="1009650" y="338217"/>
                </a:cubicBezTo>
                <a:lnTo>
                  <a:pt x="789146" y="305927"/>
                </a:lnTo>
                <a:lnTo>
                  <a:pt x="789146" y="305927"/>
                </a:lnTo>
                <a:close/>
                <a:moveTo>
                  <a:pt x="812863" y="221345"/>
                </a:moveTo>
                <a:cubicBezTo>
                  <a:pt x="805529" y="220297"/>
                  <a:pt x="800386" y="213344"/>
                  <a:pt x="801434" y="205724"/>
                </a:cubicBezTo>
                <a:cubicBezTo>
                  <a:pt x="802386" y="198104"/>
                  <a:pt x="809149" y="192770"/>
                  <a:pt x="816483" y="193818"/>
                </a:cubicBezTo>
                <a:lnTo>
                  <a:pt x="928307" y="210677"/>
                </a:lnTo>
                <a:cubicBezTo>
                  <a:pt x="935641" y="211725"/>
                  <a:pt x="940784" y="218678"/>
                  <a:pt x="939832" y="226298"/>
                </a:cubicBezTo>
                <a:cubicBezTo>
                  <a:pt x="938879" y="233918"/>
                  <a:pt x="932117" y="239252"/>
                  <a:pt x="924782" y="238204"/>
                </a:cubicBezTo>
                <a:lnTo>
                  <a:pt x="812863" y="221345"/>
                </a:lnTo>
                <a:lnTo>
                  <a:pt x="812863" y="221345"/>
                </a:lnTo>
                <a:close/>
                <a:moveTo>
                  <a:pt x="826389" y="133810"/>
                </a:moveTo>
                <a:cubicBezTo>
                  <a:pt x="819055" y="132762"/>
                  <a:pt x="813911" y="125809"/>
                  <a:pt x="814864" y="118189"/>
                </a:cubicBezTo>
                <a:cubicBezTo>
                  <a:pt x="815816" y="110569"/>
                  <a:pt x="822579" y="105235"/>
                  <a:pt x="829913" y="106283"/>
                </a:cubicBezTo>
                <a:lnTo>
                  <a:pt x="1050417" y="138573"/>
                </a:lnTo>
                <a:cubicBezTo>
                  <a:pt x="1057751" y="139620"/>
                  <a:pt x="1062895" y="146574"/>
                  <a:pt x="1061942" y="154194"/>
                </a:cubicBezTo>
                <a:cubicBezTo>
                  <a:pt x="1060990" y="161814"/>
                  <a:pt x="1054227" y="167148"/>
                  <a:pt x="1046893" y="166100"/>
                </a:cubicBezTo>
                <a:lnTo>
                  <a:pt x="826389" y="133810"/>
                </a:lnTo>
                <a:lnTo>
                  <a:pt x="826389" y="133810"/>
                </a:lnTo>
                <a:close/>
                <a:moveTo>
                  <a:pt x="443484" y="693975"/>
                </a:moveTo>
                <a:lnTo>
                  <a:pt x="455867" y="693975"/>
                </a:lnTo>
                <a:cubicBezTo>
                  <a:pt x="467011" y="693975"/>
                  <a:pt x="476155" y="684831"/>
                  <a:pt x="476155" y="673687"/>
                </a:cubicBezTo>
                <a:lnTo>
                  <a:pt x="476155" y="640826"/>
                </a:lnTo>
                <a:cubicBezTo>
                  <a:pt x="476155" y="629682"/>
                  <a:pt x="467011" y="620538"/>
                  <a:pt x="455867" y="620538"/>
                </a:cubicBezTo>
                <a:lnTo>
                  <a:pt x="382429" y="620538"/>
                </a:lnTo>
                <a:cubicBezTo>
                  <a:pt x="371285" y="620538"/>
                  <a:pt x="362141" y="629682"/>
                  <a:pt x="362141" y="640826"/>
                </a:cubicBezTo>
                <a:lnTo>
                  <a:pt x="362141" y="673687"/>
                </a:lnTo>
                <a:cubicBezTo>
                  <a:pt x="362141" y="684831"/>
                  <a:pt x="371285" y="693975"/>
                  <a:pt x="382429" y="693975"/>
                </a:cubicBezTo>
                <a:lnTo>
                  <a:pt x="395002" y="693975"/>
                </a:lnTo>
                <a:lnTo>
                  <a:pt x="370904" y="816372"/>
                </a:lnTo>
                <a:lnTo>
                  <a:pt x="466630" y="816372"/>
                </a:lnTo>
                <a:lnTo>
                  <a:pt x="443484" y="693975"/>
                </a:lnTo>
                <a:lnTo>
                  <a:pt x="443484" y="693975"/>
                </a:lnTo>
                <a:lnTo>
                  <a:pt x="443484" y="693975"/>
                </a:lnTo>
                <a:close/>
                <a:moveTo>
                  <a:pt x="996982" y="53705"/>
                </a:moveTo>
                <a:lnTo>
                  <a:pt x="831056" y="31702"/>
                </a:lnTo>
                <a:cubicBezTo>
                  <a:pt x="820198" y="30273"/>
                  <a:pt x="809911" y="30845"/>
                  <a:pt x="800481" y="33417"/>
                </a:cubicBezTo>
                <a:cubicBezTo>
                  <a:pt x="791051" y="35988"/>
                  <a:pt x="782003" y="40465"/>
                  <a:pt x="773430" y="46942"/>
                </a:cubicBezTo>
                <a:cubicBezTo>
                  <a:pt x="764953" y="53419"/>
                  <a:pt x="758285" y="60944"/>
                  <a:pt x="753237" y="69421"/>
                </a:cubicBezTo>
                <a:cubicBezTo>
                  <a:pt x="748284" y="77898"/>
                  <a:pt x="745141" y="87614"/>
                  <a:pt x="743617" y="98472"/>
                </a:cubicBezTo>
                <a:lnTo>
                  <a:pt x="722090" y="260493"/>
                </a:lnTo>
                <a:cubicBezTo>
                  <a:pt x="720662" y="271351"/>
                  <a:pt x="708851" y="306403"/>
                  <a:pt x="711422" y="315833"/>
                </a:cubicBezTo>
                <a:cubicBezTo>
                  <a:pt x="713994" y="325263"/>
                  <a:pt x="718471" y="334311"/>
                  <a:pt x="725043" y="342884"/>
                </a:cubicBezTo>
                <a:cubicBezTo>
                  <a:pt x="731711" y="351361"/>
                  <a:pt x="739235" y="358314"/>
                  <a:pt x="747713" y="363077"/>
                </a:cubicBezTo>
                <a:cubicBezTo>
                  <a:pt x="756190" y="367935"/>
                  <a:pt x="765715" y="371173"/>
                  <a:pt x="776573" y="372602"/>
                </a:cubicBezTo>
                <a:lnTo>
                  <a:pt x="847820" y="382032"/>
                </a:lnTo>
                <a:cubicBezTo>
                  <a:pt x="856107" y="383175"/>
                  <a:pt x="862108" y="390890"/>
                  <a:pt x="860965" y="399272"/>
                </a:cubicBezTo>
                <a:cubicBezTo>
                  <a:pt x="860679" y="401177"/>
                  <a:pt x="860108" y="402796"/>
                  <a:pt x="859441" y="404320"/>
                </a:cubicBezTo>
                <a:cubicBezTo>
                  <a:pt x="855440" y="413940"/>
                  <a:pt x="851154" y="423561"/>
                  <a:pt x="846487" y="432705"/>
                </a:cubicBezTo>
                <a:cubicBezTo>
                  <a:pt x="841629" y="442420"/>
                  <a:pt x="836581" y="451564"/>
                  <a:pt x="831152" y="460327"/>
                </a:cubicBezTo>
                <a:cubicBezTo>
                  <a:pt x="828389" y="464804"/>
                  <a:pt x="825341" y="469090"/>
                  <a:pt x="822008" y="473472"/>
                </a:cubicBezTo>
                <a:cubicBezTo>
                  <a:pt x="837438" y="468900"/>
                  <a:pt x="852202" y="463280"/>
                  <a:pt x="866013" y="456612"/>
                </a:cubicBezTo>
                <a:cubicBezTo>
                  <a:pt x="880491" y="449659"/>
                  <a:pt x="894302" y="441563"/>
                  <a:pt x="907066" y="432419"/>
                </a:cubicBezTo>
                <a:cubicBezTo>
                  <a:pt x="920210" y="423180"/>
                  <a:pt x="932117" y="412607"/>
                  <a:pt x="943356" y="401177"/>
                </a:cubicBezTo>
                <a:cubicBezTo>
                  <a:pt x="946880" y="397557"/>
                  <a:pt x="951643" y="396224"/>
                  <a:pt x="956310" y="396795"/>
                </a:cubicBezTo>
                <a:lnTo>
                  <a:pt x="1017556" y="404892"/>
                </a:lnTo>
                <a:cubicBezTo>
                  <a:pt x="1028414" y="406320"/>
                  <a:pt x="1038415" y="405749"/>
                  <a:pt x="1047940" y="403177"/>
                </a:cubicBezTo>
                <a:cubicBezTo>
                  <a:pt x="1057370" y="400605"/>
                  <a:pt x="1066419" y="396129"/>
                  <a:pt x="1075182" y="389652"/>
                </a:cubicBezTo>
                <a:cubicBezTo>
                  <a:pt x="1083659" y="383175"/>
                  <a:pt x="1090327" y="375650"/>
                  <a:pt x="1095375" y="367173"/>
                </a:cubicBezTo>
                <a:cubicBezTo>
                  <a:pt x="1100328" y="358695"/>
                  <a:pt x="1103471" y="348980"/>
                  <a:pt x="1104995" y="338121"/>
                </a:cubicBezTo>
                <a:lnTo>
                  <a:pt x="1138809" y="151336"/>
                </a:lnTo>
                <a:cubicBezTo>
                  <a:pt x="1140238" y="140478"/>
                  <a:pt x="1139666" y="130191"/>
                  <a:pt x="1137095" y="120761"/>
                </a:cubicBezTo>
                <a:cubicBezTo>
                  <a:pt x="1134523" y="111331"/>
                  <a:pt x="1130046" y="102187"/>
                  <a:pt x="1123569" y="93710"/>
                </a:cubicBezTo>
                <a:cubicBezTo>
                  <a:pt x="1117092" y="85233"/>
                  <a:pt x="1109567" y="78565"/>
                  <a:pt x="1100995" y="73517"/>
                </a:cubicBezTo>
                <a:cubicBezTo>
                  <a:pt x="1092518" y="68659"/>
                  <a:pt x="1082802" y="65421"/>
                  <a:pt x="1071944" y="63897"/>
                </a:cubicBezTo>
                <a:lnTo>
                  <a:pt x="996791" y="53895"/>
                </a:lnTo>
                <a:lnTo>
                  <a:pt x="996982" y="53705"/>
                </a:lnTo>
                <a:lnTo>
                  <a:pt x="996982" y="53705"/>
                </a:lnTo>
                <a:lnTo>
                  <a:pt x="996982" y="53705"/>
                </a:lnTo>
                <a:lnTo>
                  <a:pt x="996982" y="53705"/>
                </a:lnTo>
                <a:close/>
                <a:moveTo>
                  <a:pt x="910304" y="11319"/>
                </a:moveTo>
                <a:lnTo>
                  <a:pt x="1076230" y="33226"/>
                </a:lnTo>
                <a:cubicBezTo>
                  <a:pt x="1090803" y="35226"/>
                  <a:pt x="1104233" y="39703"/>
                  <a:pt x="1116330" y="46561"/>
                </a:cubicBezTo>
                <a:cubicBezTo>
                  <a:pt x="1128332" y="53419"/>
                  <a:pt x="1138904" y="62849"/>
                  <a:pt x="1147953" y="74755"/>
                </a:cubicBezTo>
                <a:cubicBezTo>
                  <a:pt x="1157002" y="86566"/>
                  <a:pt x="1163288" y="99234"/>
                  <a:pt x="1166908" y="112665"/>
                </a:cubicBezTo>
                <a:cubicBezTo>
                  <a:pt x="1170432" y="126095"/>
                  <a:pt x="1171289" y="140192"/>
                  <a:pt x="1169384" y="154956"/>
                </a:cubicBezTo>
                <a:lnTo>
                  <a:pt x="1135475" y="341741"/>
                </a:lnTo>
                <a:cubicBezTo>
                  <a:pt x="1133475" y="356505"/>
                  <a:pt x="1128998" y="369935"/>
                  <a:pt x="1122140" y="381841"/>
                </a:cubicBezTo>
                <a:cubicBezTo>
                  <a:pt x="1115282" y="393843"/>
                  <a:pt x="1105853" y="404415"/>
                  <a:pt x="1093946" y="413464"/>
                </a:cubicBezTo>
                <a:cubicBezTo>
                  <a:pt x="1082135" y="422513"/>
                  <a:pt x="1069467" y="428609"/>
                  <a:pt x="1056037" y="432419"/>
                </a:cubicBezTo>
                <a:cubicBezTo>
                  <a:pt x="1042702" y="435943"/>
                  <a:pt x="1028510" y="436896"/>
                  <a:pt x="1013746" y="434895"/>
                </a:cubicBezTo>
                <a:lnTo>
                  <a:pt x="960025" y="427752"/>
                </a:lnTo>
                <a:cubicBezTo>
                  <a:pt x="949071" y="438420"/>
                  <a:pt x="937355" y="448326"/>
                  <a:pt x="925259" y="457089"/>
                </a:cubicBezTo>
                <a:cubicBezTo>
                  <a:pt x="910781" y="467471"/>
                  <a:pt x="895540" y="476520"/>
                  <a:pt x="879538" y="484044"/>
                </a:cubicBezTo>
                <a:cubicBezTo>
                  <a:pt x="863441" y="491855"/>
                  <a:pt x="846487" y="498237"/>
                  <a:pt x="828675" y="503380"/>
                </a:cubicBezTo>
                <a:cubicBezTo>
                  <a:pt x="811054" y="508428"/>
                  <a:pt x="792385" y="512143"/>
                  <a:pt x="772954" y="514620"/>
                </a:cubicBezTo>
                <a:cubicBezTo>
                  <a:pt x="767429" y="515382"/>
                  <a:pt x="761714" y="512905"/>
                  <a:pt x="758381" y="508047"/>
                </a:cubicBezTo>
                <a:cubicBezTo>
                  <a:pt x="753618" y="501094"/>
                  <a:pt x="755428" y="491569"/>
                  <a:pt x="762476" y="486711"/>
                </a:cubicBezTo>
                <a:cubicBezTo>
                  <a:pt x="772287" y="480234"/>
                  <a:pt x="780764" y="473186"/>
                  <a:pt x="787813" y="466137"/>
                </a:cubicBezTo>
                <a:cubicBezTo>
                  <a:pt x="794671" y="459184"/>
                  <a:pt x="800481" y="451945"/>
                  <a:pt x="805148" y="444230"/>
                </a:cubicBezTo>
                <a:lnTo>
                  <a:pt x="805148" y="444039"/>
                </a:lnTo>
                <a:cubicBezTo>
                  <a:pt x="810197" y="435848"/>
                  <a:pt x="814959" y="427371"/>
                  <a:pt x="819245" y="418798"/>
                </a:cubicBezTo>
                <a:cubicBezTo>
                  <a:pt x="820674" y="415750"/>
                  <a:pt x="822198" y="412607"/>
                  <a:pt x="823722" y="409464"/>
                </a:cubicBezTo>
                <a:lnTo>
                  <a:pt x="772478" y="402701"/>
                </a:lnTo>
                <a:cubicBezTo>
                  <a:pt x="757904" y="400796"/>
                  <a:pt x="744474" y="396224"/>
                  <a:pt x="732377" y="389271"/>
                </a:cubicBezTo>
                <a:cubicBezTo>
                  <a:pt x="720376" y="382413"/>
                  <a:pt x="709708" y="372983"/>
                  <a:pt x="700754" y="361077"/>
                </a:cubicBezTo>
                <a:cubicBezTo>
                  <a:pt x="691706" y="349266"/>
                  <a:pt x="685419" y="336597"/>
                  <a:pt x="681800" y="323167"/>
                </a:cubicBezTo>
                <a:cubicBezTo>
                  <a:pt x="678275" y="309642"/>
                  <a:pt x="689896" y="270684"/>
                  <a:pt x="691706" y="256206"/>
                </a:cubicBezTo>
                <a:lnTo>
                  <a:pt x="713327" y="94186"/>
                </a:lnTo>
                <a:cubicBezTo>
                  <a:pt x="715328" y="79613"/>
                  <a:pt x="719804" y="66183"/>
                  <a:pt x="726662" y="54086"/>
                </a:cubicBezTo>
                <a:cubicBezTo>
                  <a:pt x="733520" y="42084"/>
                  <a:pt x="742950" y="31416"/>
                  <a:pt x="754856" y="22463"/>
                </a:cubicBezTo>
                <a:cubicBezTo>
                  <a:pt x="766667" y="13414"/>
                  <a:pt x="779336" y="7128"/>
                  <a:pt x="792766" y="3508"/>
                </a:cubicBezTo>
                <a:cubicBezTo>
                  <a:pt x="806101" y="-16"/>
                  <a:pt x="820293" y="-969"/>
                  <a:pt x="834962" y="1032"/>
                </a:cubicBezTo>
                <a:lnTo>
                  <a:pt x="910019" y="11033"/>
                </a:lnTo>
                <a:lnTo>
                  <a:pt x="910304" y="11319"/>
                </a:lnTo>
                <a:lnTo>
                  <a:pt x="910304" y="11319"/>
                </a:lnTo>
                <a:lnTo>
                  <a:pt x="910304" y="11319"/>
                </a:lnTo>
                <a:lnTo>
                  <a:pt x="910304" y="11319"/>
                </a:lnTo>
                <a:close/>
                <a:moveTo>
                  <a:pt x="314992" y="515382"/>
                </a:moveTo>
                <a:cubicBezTo>
                  <a:pt x="317278" y="496427"/>
                  <a:pt x="261080" y="424037"/>
                  <a:pt x="250793" y="389366"/>
                </a:cubicBezTo>
                <a:cubicBezTo>
                  <a:pt x="228791" y="354409"/>
                  <a:pt x="220980" y="298783"/>
                  <a:pt x="244983" y="261826"/>
                </a:cubicBezTo>
                <a:cubicBezTo>
                  <a:pt x="254508" y="247158"/>
                  <a:pt x="250412" y="221059"/>
                  <a:pt x="250412" y="200771"/>
                </a:cubicBezTo>
                <a:cubicBezTo>
                  <a:pt x="250412" y="-397"/>
                  <a:pt x="602933" y="-492"/>
                  <a:pt x="602933" y="200771"/>
                </a:cubicBezTo>
                <a:cubicBezTo>
                  <a:pt x="602933" y="226203"/>
                  <a:pt x="597122" y="245538"/>
                  <a:pt x="610838" y="265636"/>
                </a:cubicBezTo>
                <a:cubicBezTo>
                  <a:pt x="633889" y="299069"/>
                  <a:pt x="622078" y="358410"/>
                  <a:pt x="602552" y="389461"/>
                </a:cubicBezTo>
                <a:cubicBezTo>
                  <a:pt x="590074" y="425942"/>
                  <a:pt x="531114" y="494808"/>
                  <a:pt x="535210" y="515477"/>
                </a:cubicBezTo>
                <a:cubicBezTo>
                  <a:pt x="538925" y="618728"/>
                  <a:pt x="314325" y="615299"/>
                  <a:pt x="314992" y="515382"/>
                </a:cubicBezTo>
                <a:lnTo>
                  <a:pt x="314992" y="515382"/>
                </a:lnTo>
                <a:lnTo>
                  <a:pt x="314992" y="515382"/>
                </a:lnTo>
                <a:close/>
                <a:moveTo>
                  <a:pt x="588645" y="575675"/>
                </a:moveTo>
                <a:cubicBezTo>
                  <a:pt x="631984" y="603393"/>
                  <a:pt x="693420" y="626157"/>
                  <a:pt x="742569" y="642540"/>
                </a:cubicBezTo>
                <a:cubicBezTo>
                  <a:pt x="839057" y="674640"/>
                  <a:pt x="838772" y="679116"/>
                  <a:pt x="838105" y="816372"/>
                </a:cubicBezTo>
                <a:lnTo>
                  <a:pt x="497110" y="816372"/>
                </a:lnTo>
                <a:lnTo>
                  <a:pt x="588645" y="575675"/>
                </a:lnTo>
                <a:lnTo>
                  <a:pt x="588645" y="575675"/>
                </a:lnTo>
                <a:lnTo>
                  <a:pt x="588645" y="5756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9" name="Prostoročno: oblika 68">
            <a:extLst>
              <a:ext uri="{FF2B5EF4-FFF2-40B4-BE49-F238E27FC236}">
                <a16:creationId xmlns:a16="http://schemas.microsoft.com/office/drawing/2014/main" id="{67C9AA26-15F7-496A-B70A-E56C0EB0D9D5}"/>
              </a:ext>
            </a:extLst>
          </p:cNvPr>
          <p:cNvSpPr>
            <a:spLocks noChangeAspect="1"/>
          </p:cNvSpPr>
          <p:nvPr/>
        </p:nvSpPr>
        <p:spPr>
          <a:xfrm>
            <a:off x="7429327" y="4041705"/>
            <a:ext cx="393610" cy="504000"/>
          </a:xfrm>
          <a:custGeom>
            <a:avLst/>
            <a:gdLst>
              <a:gd name="connsiteX0" fmla="*/ 472419 w 485505"/>
              <a:gd name="connsiteY0" fmla="*/ 562022 h 621657"/>
              <a:gd name="connsiteX1" fmla="*/ 470411 w 485505"/>
              <a:gd name="connsiteY1" fmla="*/ 552734 h 621657"/>
              <a:gd name="connsiteX2" fmla="*/ 401426 w 485505"/>
              <a:gd name="connsiteY2" fmla="*/ 396903 h 621657"/>
              <a:gd name="connsiteX3" fmla="*/ 354678 w 485505"/>
              <a:gd name="connsiteY3" fmla="*/ 372168 h 621657"/>
              <a:gd name="connsiteX4" fmla="*/ 376604 w 485505"/>
              <a:gd name="connsiteY4" fmla="*/ 294336 h 621657"/>
              <a:gd name="connsiteX5" fmla="*/ 348772 w 485505"/>
              <a:gd name="connsiteY5" fmla="*/ 191172 h 621657"/>
              <a:gd name="connsiteX6" fmla="*/ 246137 w 485505"/>
              <a:gd name="connsiteY6" fmla="*/ 140824 h 621657"/>
              <a:gd name="connsiteX7" fmla="*/ 246137 w 485505"/>
              <a:gd name="connsiteY7" fmla="*/ 140812 h 621657"/>
              <a:gd name="connsiteX8" fmla="*/ 244148 w 485505"/>
              <a:gd name="connsiteY8" fmla="*/ 140812 h 621657"/>
              <a:gd name="connsiteX9" fmla="*/ 244148 w 485505"/>
              <a:gd name="connsiteY9" fmla="*/ 140824 h 621657"/>
              <a:gd name="connsiteX10" fmla="*/ 204909 w 485505"/>
              <a:gd name="connsiteY10" fmla="*/ 146282 h 621657"/>
              <a:gd name="connsiteX11" fmla="*/ 205139 w 485505"/>
              <a:gd name="connsiteY11" fmla="*/ 123505 h 621657"/>
              <a:gd name="connsiteX12" fmla="*/ 190120 w 485505"/>
              <a:gd name="connsiteY12" fmla="*/ 94610 h 621657"/>
              <a:gd name="connsiteX13" fmla="*/ 191158 w 485505"/>
              <a:gd name="connsiteY13" fmla="*/ 67618 h 621657"/>
              <a:gd name="connsiteX14" fmla="*/ 104089 w 485505"/>
              <a:gd name="connsiteY14" fmla="*/ 0 h 621657"/>
              <a:gd name="connsiteX15" fmla="*/ 19687 w 485505"/>
              <a:gd name="connsiteY15" fmla="*/ 73592 h 621657"/>
              <a:gd name="connsiteX16" fmla="*/ 23491 w 485505"/>
              <a:gd name="connsiteY16" fmla="*/ 164988 h 621657"/>
              <a:gd name="connsiteX17" fmla="*/ 12370 w 485505"/>
              <a:gd name="connsiteY17" fmla="*/ 216132 h 621657"/>
              <a:gd name="connsiteX18" fmla="*/ 2156 w 485505"/>
              <a:gd name="connsiteY18" fmla="*/ 331231 h 621657"/>
              <a:gd name="connsiteX19" fmla="*/ 70712 w 485505"/>
              <a:gd name="connsiteY19" fmla="*/ 490450 h 621657"/>
              <a:gd name="connsiteX20" fmla="*/ 84177 w 485505"/>
              <a:gd name="connsiteY20" fmla="*/ 579851 h 621657"/>
              <a:gd name="connsiteX21" fmla="*/ 90462 w 485505"/>
              <a:gd name="connsiteY21" fmla="*/ 621657 h 621657"/>
              <a:gd name="connsiteX22" fmla="*/ 132741 w 485505"/>
              <a:gd name="connsiteY22" fmla="*/ 621657 h 621657"/>
              <a:gd name="connsiteX23" fmla="*/ 330638 w 485505"/>
              <a:gd name="connsiteY23" fmla="*/ 621657 h 621657"/>
              <a:gd name="connsiteX24" fmla="*/ 369336 w 485505"/>
              <a:gd name="connsiteY24" fmla="*/ 621657 h 621657"/>
              <a:gd name="connsiteX25" fmla="*/ 424452 w 485505"/>
              <a:gd name="connsiteY25" fmla="*/ 621657 h 621657"/>
              <a:gd name="connsiteX26" fmla="*/ 485505 w 485505"/>
              <a:gd name="connsiteY26" fmla="*/ 621657 h 621657"/>
              <a:gd name="connsiteX27" fmla="*/ 472419 w 485505"/>
              <a:gd name="connsiteY27" fmla="*/ 562022 h 621657"/>
              <a:gd name="connsiteX28" fmla="*/ 367154 w 485505"/>
              <a:gd name="connsiteY28" fmla="*/ 572546 h 621657"/>
              <a:gd name="connsiteX29" fmla="*/ 344489 w 485505"/>
              <a:gd name="connsiteY29" fmla="*/ 514987 h 621657"/>
              <a:gd name="connsiteX30" fmla="*/ 330638 w 485505"/>
              <a:gd name="connsiteY30" fmla="*/ 572546 h 621657"/>
              <a:gd name="connsiteX31" fmla="*/ 132741 w 485505"/>
              <a:gd name="connsiteY31" fmla="*/ 572546 h 621657"/>
              <a:gd name="connsiteX32" fmla="*/ 117243 w 485505"/>
              <a:gd name="connsiteY32" fmla="*/ 469675 h 621657"/>
              <a:gd name="connsiteX33" fmla="*/ 50123 w 485505"/>
              <a:gd name="connsiteY33" fmla="*/ 320701 h 621657"/>
              <a:gd name="connsiteX34" fmla="*/ 76313 w 485505"/>
              <a:gd name="connsiteY34" fmla="*/ 155358 h 621657"/>
              <a:gd name="connsiteX35" fmla="*/ 67585 w 485505"/>
              <a:gd name="connsiteY35" fmla="*/ 84433 h 621657"/>
              <a:gd name="connsiteX36" fmla="*/ 104082 w 485505"/>
              <a:gd name="connsiteY36" fmla="*/ 49111 h 621657"/>
              <a:gd name="connsiteX37" fmla="*/ 142551 w 485505"/>
              <a:gd name="connsiteY37" fmla="*/ 74611 h 621657"/>
              <a:gd name="connsiteX38" fmla="*/ 139635 w 485505"/>
              <a:gd name="connsiteY38" fmla="*/ 126290 h 621657"/>
              <a:gd name="connsiteX39" fmla="*/ 141792 w 485505"/>
              <a:gd name="connsiteY39" fmla="*/ 125898 h 621657"/>
              <a:gd name="connsiteX40" fmla="*/ 146144 w 485505"/>
              <a:gd name="connsiteY40" fmla="*/ 125196 h 621657"/>
              <a:gd name="connsiteX41" fmla="*/ 137975 w 485505"/>
              <a:gd name="connsiteY41" fmla="*/ 151541 h 621657"/>
              <a:gd name="connsiteX42" fmla="*/ 121495 w 485505"/>
              <a:gd name="connsiteY42" fmla="*/ 155396 h 621657"/>
              <a:gd name="connsiteX43" fmla="*/ 120513 w 485505"/>
              <a:gd name="connsiteY43" fmla="*/ 155358 h 621657"/>
              <a:gd name="connsiteX44" fmla="*/ 107415 w 485505"/>
              <a:gd name="connsiteY44" fmla="*/ 317424 h 621657"/>
              <a:gd name="connsiteX45" fmla="*/ 167547 w 485505"/>
              <a:gd name="connsiteY45" fmla="*/ 416684 h 621657"/>
              <a:gd name="connsiteX46" fmla="*/ 167535 w 485505"/>
              <a:gd name="connsiteY46" fmla="*/ 416684 h 621657"/>
              <a:gd name="connsiteX47" fmla="*/ 184792 w 485505"/>
              <a:gd name="connsiteY47" fmla="*/ 423759 h 621657"/>
              <a:gd name="connsiteX48" fmla="*/ 200986 w 485505"/>
              <a:gd name="connsiteY48" fmla="*/ 417654 h 621657"/>
              <a:gd name="connsiteX49" fmla="*/ 203224 w 485505"/>
              <a:gd name="connsiteY49" fmla="*/ 382997 h 621657"/>
              <a:gd name="connsiteX50" fmla="*/ 189871 w 485505"/>
              <a:gd name="connsiteY50" fmla="*/ 367804 h 621657"/>
              <a:gd name="connsiteX51" fmla="*/ 189877 w 485505"/>
              <a:gd name="connsiteY51" fmla="*/ 367816 h 621657"/>
              <a:gd name="connsiteX52" fmla="*/ 162798 w 485505"/>
              <a:gd name="connsiteY52" fmla="*/ 294342 h 621657"/>
              <a:gd name="connsiteX53" fmla="*/ 245142 w 485505"/>
              <a:gd name="connsiteY53" fmla="*/ 189935 h 621657"/>
              <a:gd name="connsiteX54" fmla="*/ 244154 w 485505"/>
              <a:gd name="connsiteY54" fmla="*/ 189935 h 621657"/>
              <a:gd name="connsiteX55" fmla="*/ 246143 w 485505"/>
              <a:gd name="connsiteY55" fmla="*/ 189935 h 621657"/>
              <a:gd name="connsiteX56" fmla="*/ 245142 w 485505"/>
              <a:gd name="connsiteY56" fmla="*/ 189935 h 621657"/>
              <a:gd name="connsiteX57" fmla="*/ 327499 w 485505"/>
              <a:gd name="connsiteY57" fmla="*/ 294342 h 621657"/>
              <a:gd name="connsiteX58" fmla="*/ 288130 w 485505"/>
              <a:gd name="connsiteY58" fmla="*/ 379640 h 621657"/>
              <a:gd name="connsiteX59" fmla="*/ 292842 w 485505"/>
              <a:gd name="connsiteY59" fmla="*/ 409106 h 621657"/>
              <a:gd name="connsiteX60" fmla="*/ 339068 w 485505"/>
              <a:gd name="connsiteY60" fmla="*/ 418786 h 621657"/>
              <a:gd name="connsiteX61" fmla="*/ 367148 w 485505"/>
              <a:gd name="connsiteY61" fmla="*/ 432083 h 621657"/>
              <a:gd name="connsiteX62" fmla="*/ 424446 w 485505"/>
              <a:gd name="connsiteY62" fmla="*/ 572553 h 621657"/>
              <a:gd name="connsiteX63" fmla="*/ 367154 w 485505"/>
              <a:gd name="connsiteY63" fmla="*/ 572553 h 62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85505" h="621657">
                <a:moveTo>
                  <a:pt x="472419" y="562022"/>
                </a:moveTo>
                <a:cubicBezTo>
                  <a:pt x="471767" y="559013"/>
                  <a:pt x="471089" y="555911"/>
                  <a:pt x="470411" y="552734"/>
                </a:cubicBezTo>
                <a:cubicBezTo>
                  <a:pt x="460210" y="505401"/>
                  <a:pt x="446248" y="440569"/>
                  <a:pt x="401426" y="396903"/>
                </a:cubicBezTo>
                <a:cubicBezTo>
                  <a:pt x="390715" y="386472"/>
                  <a:pt x="375000" y="378160"/>
                  <a:pt x="354678" y="372168"/>
                </a:cubicBezTo>
                <a:cubicBezTo>
                  <a:pt x="367496" y="348731"/>
                  <a:pt x="376604" y="320987"/>
                  <a:pt x="376604" y="294336"/>
                </a:cubicBezTo>
                <a:cubicBezTo>
                  <a:pt x="376604" y="251889"/>
                  <a:pt x="367241" y="217182"/>
                  <a:pt x="348772" y="191172"/>
                </a:cubicBezTo>
                <a:cubicBezTo>
                  <a:pt x="332690" y="168525"/>
                  <a:pt x="301850" y="141458"/>
                  <a:pt x="246137" y="140824"/>
                </a:cubicBezTo>
                <a:lnTo>
                  <a:pt x="246137" y="140812"/>
                </a:lnTo>
                <a:lnTo>
                  <a:pt x="244148" y="140812"/>
                </a:lnTo>
                <a:lnTo>
                  <a:pt x="244148" y="140824"/>
                </a:lnTo>
                <a:cubicBezTo>
                  <a:pt x="229383" y="140992"/>
                  <a:pt x="216366" y="143000"/>
                  <a:pt x="204909" y="146282"/>
                </a:cubicBezTo>
                <a:cubicBezTo>
                  <a:pt x="206569" y="138406"/>
                  <a:pt x="206494" y="130623"/>
                  <a:pt x="205139" y="123505"/>
                </a:cubicBezTo>
                <a:cubicBezTo>
                  <a:pt x="203006" y="112358"/>
                  <a:pt x="197660" y="102449"/>
                  <a:pt x="190120" y="94610"/>
                </a:cubicBezTo>
                <a:cubicBezTo>
                  <a:pt x="191661" y="85751"/>
                  <a:pt x="192469" y="76737"/>
                  <a:pt x="191158" y="67618"/>
                </a:cubicBezTo>
                <a:cubicBezTo>
                  <a:pt x="185805" y="30331"/>
                  <a:pt x="146740" y="0"/>
                  <a:pt x="104089" y="0"/>
                </a:cubicBezTo>
                <a:cubicBezTo>
                  <a:pt x="71340" y="0"/>
                  <a:pt x="31971" y="19334"/>
                  <a:pt x="19687" y="73592"/>
                </a:cubicBezTo>
                <a:cubicBezTo>
                  <a:pt x="9970" y="116530"/>
                  <a:pt x="14744" y="145661"/>
                  <a:pt x="23491" y="164988"/>
                </a:cubicBezTo>
                <a:cubicBezTo>
                  <a:pt x="20377" y="178353"/>
                  <a:pt x="16267" y="196630"/>
                  <a:pt x="12370" y="216132"/>
                </a:cubicBezTo>
                <a:cubicBezTo>
                  <a:pt x="-2531" y="290662"/>
                  <a:pt x="-1157" y="316138"/>
                  <a:pt x="2156" y="331231"/>
                </a:cubicBezTo>
                <a:cubicBezTo>
                  <a:pt x="5948" y="348507"/>
                  <a:pt x="26121" y="432586"/>
                  <a:pt x="70712" y="490450"/>
                </a:cubicBezTo>
                <a:cubicBezTo>
                  <a:pt x="73851" y="511288"/>
                  <a:pt x="79962" y="551851"/>
                  <a:pt x="84177" y="579851"/>
                </a:cubicBezTo>
                <a:lnTo>
                  <a:pt x="90462" y="621657"/>
                </a:lnTo>
                <a:lnTo>
                  <a:pt x="132741" y="621657"/>
                </a:lnTo>
                <a:lnTo>
                  <a:pt x="330638" y="621657"/>
                </a:lnTo>
                <a:lnTo>
                  <a:pt x="369336" y="621657"/>
                </a:lnTo>
                <a:lnTo>
                  <a:pt x="424452" y="621657"/>
                </a:lnTo>
                <a:lnTo>
                  <a:pt x="485505" y="621657"/>
                </a:lnTo>
                <a:lnTo>
                  <a:pt x="472419" y="562022"/>
                </a:lnTo>
                <a:close/>
                <a:moveTo>
                  <a:pt x="367154" y="572546"/>
                </a:moveTo>
                <a:cubicBezTo>
                  <a:pt x="363257" y="556315"/>
                  <a:pt x="360901" y="536596"/>
                  <a:pt x="344489" y="514987"/>
                </a:cubicBezTo>
                <a:lnTo>
                  <a:pt x="330638" y="572546"/>
                </a:lnTo>
                <a:lnTo>
                  <a:pt x="132741" y="572546"/>
                </a:lnTo>
                <a:cubicBezTo>
                  <a:pt x="126847" y="533394"/>
                  <a:pt x="117243" y="469675"/>
                  <a:pt x="117243" y="469675"/>
                </a:cubicBezTo>
                <a:cubicBezTo>
                  <a:pt x="82710" y="431206"/>
                  <a:pt x="59597" y="363850"/>
                  <a:pt x="50123" y="320701"/>
                </a:cubicBezTo>
                <a:cubicBezTo>
                  <a:pt x="42943" y="287958"/>
                  <a:pt x="76313" y="155358"/>
                  <a:pt x="76313" y="155358"/>
                </a:cubicBezTo>
                <a:cubicBezTo>
                  <a:pt x="76313" y="155358"/>
                  <a:pt x="54487" y="142285"/>
                  <a:pt x="67585" y="84433"/>
                </a:cubicBezTo>
                <a:cubicBezTo>
                  <a:pt x="73522" y="58200"/>
                  <a:pt x="88827" y="49111"/>
                  <a:pt x="104082" y="49111"/>
                </a:cubicBezTo>
                <a:cubicBezTo>
                  <a:pt x="122471" y="49111"/>
                  <a:pt x="140785" y="62315"/>
                  <a:pt x="142551" y="74611"/>
                </a:cubicBezTo>
                <a:cubicBezTo>
                  <a:pt x="144453" y="87828"/>
                  <a:pt x="128712" y="126290"/>
                  <a:pt x="139635" y="126290"/>
                </a:cubicBezTo>
                <a:cubicBezTo>
                  <a:pt x="140263" y="126290"/>
                  <a:pt x="140978" y="126159"/>
                  <a:pt x="141792" y="125898"/>
                </a:cubicBezTo>
                <a:cubicBezTo>
                  <a:pt x="143253" y="125419"/>
                  <a:pt x="144726" y="125196"/>
                  <a:pt x="146144" y="125196"/>
                </a:cubicBezTo>
                <a:cubicBezTo>
                  <a:pt x="157874" y="125196"/>
                  <a:pt x="166198" y="140352"/>
                  <a:pt x="137975" y="151541"/>
                </a:cubicBezTo>
                <a:cubicBezTo>
                  <a:pt x="129272" y="154998"/>
                  <a:pt x="123640" y="155396"/>
                  <a:pt x="121495" y="155396"/>
                </a:cubicBezTo>
                <a:cubicBezTo>
                  <a:pt x="120842" y="155396"/>
                  <a:pt x="120513" y="155358"/>
                  <a:pt x="120513" y="155358"/>
                </a:cubicBezTo>
                <a:cubicBezTo>
                  <a:pt x="120513" y="155358"/>
                  <a:pt x="101434" y="301964"/>
                  <a:pt x="107415" y="317424"/>
                </a:cubicBezTo>
                <a:cubicBezTo>
                  <a:pt x="115969" y="339549"/>
                  <a:pt x="141083" y="397407"/>
                  <a:pt x="167547" y="416684"/>
                </a:cubicBezTo>
                <a:lnTo>
                  <a:pt x="167535" y="416684"/>
                </a:lnTo>
                <a:cubicBezTo>
                  <a:pt x="172272" y="421372"/>
                  <a:pt x="178526" y="423759"/>
                  <a:pt x="184792" y="423759"/>
                </a:cubicBezTo>
                <a:cubicBezTo>
                  <a:pt x="190548" y="423759"/>
                  <a:pt x="196330" y="421751"/>
                  <a:pt x="200986" y="417654"/>
                </a:cubicBezTo>
                <a:cubicBezTo>
                  <a:pt x="211175" y="408702"/>
                  <a:pt x="212176" y="393180"/>
                  <a:pt x="203224" y="382997"/>
                </a:cubicBezTo>
                <a:lnTo>
                  <a:pt x="189871" y="367804"/>
                </a:lnTo>
                <a:lnTo>
                  <a:pt x="189877" y="367816"/>
                </a:lnTo>
                <a:cubicBezTo>
                  <a:pt x="177916" y="352150"/>
                  <a:pt x="162798" y="323212"/>
                  <a:pt x="162798" y="294342"/>
                </a:cubicBezTo>
                <a:cubicBezTo>
                  <a:pt x="162798" y="233793"/>
                  <a:pt x="184916" y="190407"/>
                  <a:pt x="245142" y="189935"/>
                </a:cubicBezTo>
                <a:cubicBezTo>
                  <a:pt x="244813" y="189935"/>
                  <a:pt x="244483" y="189935"/>
                  <a:pt x="244154" y="189935"/>
                </a:cubicBezTo>
                <a:lnTo>
                  <a:pt x="246143" y="189935"/>
                </a:lnTo>
                <a:cubicBezTo>
                  <a:pt x="245807" y="189935"/>
                  <a:pt x="245478" y="189935"/>
                  <a:pt x="245142" y="189935"/>
                </a:cubicBezTo>
                <a:cubicBezTo>
                  <a:pt x="304902" y="190414"/>
                  <a:pt x="327499" y="233793"/>
                  <a:pt x="327499" y="294342"/>
                </a:cubicBezTo>
                <a:cubicBezTo>
                  <a:pt x="327499" y="326016"/>
                  <a:pt x="306046" y="363937"/>
                  <a:pt x="288130" y="379640"/>
                </a:cubicBezTo>
                <a:cubicBezTo>
                  <a:pt x="288130" y="379640"/>
                  <a:pt x="278109" y="405837"/>
                  <a:pt x="292842" y="409106"/>
                </a:cubicBezTo>
                <a:cubicBezTo>
                  <a:pt x="292842" y="409106"/>
                  <a:pt x="330178" y="416280"/>
                  <a:pt x="339068" y="418786"/>
                </a:cubicBezTo>
                <a:cubicBezTo>
                  <a:pt x="351172" y="422192"/>
                  <a:pt x="361808" y="426886"/>
                  <a:pt x="367148" y="432083"/>
                </a:cubicBezTo>
                <a:cubicBezTo>
                  <a:pt x="403981" y="467959"/>
                  <a:pt x="414978" y="529403"/>
                  <a:pt x="424446" y="572553"/>
                </a:cubicBezTo>
                <a:lnTo>
                  <a:pt x="367154" y="57255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6191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74" name="Grafika 72">
            <a:extLst>
              <a:ext uri="{FF2B5EF4-FFF2-40B4-BE49-F238E27FC236}">
                <a16:creationId xmlns:a16="http://schemas.microsoft.com/office/drawing/2014/main" id="{864AA52A-9BA9-4301-8531-0958522B0F4D}"/>
              </a:ext>
            </a:extLst>
          </p:cNvPr>
          <p:cNvGrpSpPr>
            <a:grpSpLocks noChangeAspect="1"/>
          </p:cNvGrpSpPr>
          <p:nvPr/>
        </p:nvGrpSpPr>
        <p:grpSpPr>
          <a:xfrm>
            <a:off x="7626928" y="2552249"/>
            <a:ext cx="504000" cy="504000"/>
            <a:chOff x="5645652" y="2568751"/>
            <a:chExt cx="1098048" cy="1098048"/>
          </a:xfrm>
          <a:solidFill>
            <a:schemeClr val="bg1">
              <a:lumMod val="50000"/>
            </a:schemeClr>
          </a:solidFill>
        </p:grpSpPr>
        <p:sp>
          <p:nvSpPr>
            <p:cNvPr id="75" name="Prostoročno: oblika 74">
              <a:extLst>
                <a:ext uri="{FF2B5EF4-FFF2-40B4-BE49-F238E27FC236}">
                  <a16:creationId xmlns:a16="http://schemas.microsoft.com/office/drawing/2014/main" id="{BFEEE849-9C96-4111-9448-6A43DABD4361}"/>
                </a:ext>
              </a:extLst>
            </p:cNvPr>
            <p:cNvSpPr/>
            <p:nvPr/>
          </p:nvSpPr>
          <p:spPr>
            <a:xfrm>
              <a:off x="6426153" y="3269641"/>
              <a:ext cx="317371" cy="214412"/>
            </a:xfrm>
            <a:custGeom>
              <a:avLst/>
              <a:gdLst>
                <a:gd name="connsiteX0" fmla="*/ 294677 w 317371"/>
                <a:gd name="connsiteY0" fmla="*/ 23214 h 214412"/>
                <a:gd name="connsiteX1" fmla="*/ 239075 w 317371"/>
                <a:gd name="connsiteY1" fmla="*/ 67 h 214412"/>
                <a:gd name="connsiteX2" fmla="*/ 158350 w 317371"/>
                <a:gd name="connsiteY2" fmla="*/ 34 h 214412"/>
                <a:gd name="connsiteX3" fmla="*/ 77584 w 317371"/>
                <a:gd name="connsiteY3" fmla="*/ 0 h 214412"/>
                <a:gd name="connsiteX4" fmla="*/ 22686 w 317371"/>
                <a:gd name="connsiteY4" fmla="*/ 22795 h 214412"/>
                <a:gd name="connsiteX5" fmla="*/ 0 w 317371"/>
                <a:gd name="connsiteY5" fmla="*/ 77617 h 214412"/>
                <a:gd name="connsiteX6" fmla="*/ 109 w 317371"/>
                <a:gd name="connsiteY6" fmla="*/ 151799 h 214412"/>
                <a:gd name="connsiteX7" fmla="*/ 17568 w 317371"/>
                <a:gd name="connsiteY7" fmla="*/ 180358 h 214412"/>
                <a:gd name="connsiteX8" fmla="*/ 158686 w 317371"/>
                <a:gd name="connsiteY8" fmla="*/ 214412 h 214412"/>
                <a:gd name="connsiteX9" fmla="*/ 299812 w 317371"/>
                <a:gd name="connsiteY9" fmla="*/ 180358 h 214412"/>
                <a:gd name="connsiteX10" fmla="*/ 317262 w 317371"/>
                <a:gd name="connsiteY10" fmla="*/ 151799 h 214412"/>
                <a:gd name="connsiteX11" fmla="*/ 317371 w 317371"/>
                <a:gd name="connsiteY11" fmla="*/ 77684 h 214412"/>
                <a:gd name="connsiteX12" fmla="*/ 294677 w 317371"/>
                <a:gd name="connsiteY12" fmla="*/ 23214 h 214412"/>
                <a:gd name="connsiteX13" fmla="*/ 252957 w 317371"/>
                <a:gd name="connsiteY13" fmla="*/ 131275 h 214412"/>
                <a:gd name="connsiteX14" fmla="*/ 158686 w 317371"/>
                <a:gd name="connsiteY14" fmla="*/ 150073 h 214412"/>
                <a:gd name="connsiteX15" fmla="*/ 64423 w 317371"/>
                <a:gd name="connsiteY15" fmla="*/ 131275 h 214412"/>
                <a:gd name="connsiteX16" fmla="*/ 64347 w 317371"/>
                <a:gd name="connsiteY16" fmla="*/ 77533 h 214412"/>
                <a:gd name="connsiteX17" fmla="*/ 77584 w 317371"/>
                <a:gd name="connsiteY17" fmla="*/ 64339 h 214412"/>
                <a:gd name="connsiteX18" fmla="*/ 239075 w 317371"/>
                <a:gd name="connsiteY18" fmla="*/ 64406 h 214412"/>
                <a:gd name="connsiteX19" fmla="*/ 253032 w 317371"/>
                <a:gd name="connsiteY19" fmla="*/ 77592 h 21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7371" h="214412">
                  <a:moveTo>
                    <a:pt x="294677" y="23214"/>
                  </a:moveTo>
                  <a:cubicBezTo>
                    <a:pt x="279983" y="8503"/>
                    <a:pt x="259718" y="67"/>
                    <a:pt x="239075" y="67"/>
                  </a:cubicBezTo>
                  <a:cubicBezTo>
                    <a:pt x="212351" y="67"/>
                    <a:pt x="185351" y="50"/>
                    <a:pt x="158350" y="34"/>
                  </a:cubicBezTo>
                  <a:cubicBezTo>
                    <a:pt x="131333" y="17"/>
                    <a:pt x="104316" y="0"/>
                    <a:pt x="77584" y="0"/>
                  </a:cubicBezTo>
                  <a:cubicBezTo>
                    <a:pt x="56866" y="0"/>
                    <a:pt x="37372" y="8093"/>
                    <a:pt x="22686" y="22795"/>
                  </a:cubicBezTo>
                  <a:cubicBezTo>
                    <a:pt x="8034" y="37472"/>
                    <a:pt x="-25" y="56941"/>
                    <a:pt x="0" y="77617"/>
                  </a:cubicBezTo>
                  <a:lnTo>
                    <a:pt x="109" y="151799"/>
                  </a:lnTo>
                  <a:cubicBezTo>
                    <a:pt x="126" y="163829"/>
                    <a:pt x="6861" y="174854"/>
                    <a:pt x="17568" y="180358"/>
                  </a:cubicBezTo>
                  <a:cubicBezTo>
                    <a:pt x="60887" y="202642"/>
                    <a:pt x="109686" y="214412"/>
                    <a:pt x="158686" y="214412"/>
                  </a:cubicBezTo>
                  <a:cubicBezTo>
                    <a:pt x="207685" y="214412"/>
                    <a:pt x="256484" y="202642"/>
                    <a:pt x="299812" y="180358"/>
                  </a:cubicBezTo>
                  <a:cubicBezTo>
                    <a:pt x="310510" y="174854"/>
                    <a:pt x="317245" y="163829"/>
                    <a:pt x="317262" y="151799"/>
                  </a:cubicBezTo>
                  <a:lnTo>
                    <a:pt x="317371" y="77684"/>
                  </a:lnTo>
                  <a:cubicBezTo>
                    <a:pt x="317396" y="57235"/>
                    <a:pt x="309337" y="37891"/>
                    <a:pt x="294677" y="23214"/>
                  </a:cubicBezTo>
                  <a:close/>
                  <a:moveTo>
                    <a:pt x="252957" y="131275"/>
                  </a:moveTo>
                  <a:cubicBezTo>
                    <a:pt x="223183" y="143757"/>
                    <a:pt x="191559" y="150073"/>
                    <a:pt x="158686" y="150073"/>
                  </a:cubicBezTo>
                  <a:cubicBezTo>
                    <a:pt x="125812" y="150073"/>
                    <a:pt x="94196" y="143765"/>
                    <a:pt x="64423" y="131275"/>
                  </a:cubicBezTo>
                  <a:cubicBezTo>
                    <a:pt x="64423" y="131275"/>
                    <a:pt x="64347" y="77533"/>
                    <a:pt x="64347" y="77533"/>
                  </a:cubicBezTo>
                  <a:cubicBezTo>
                    <a:pt x="64339" y="70379"/>
                    <a:pt x="70479" y="64339"/>
                    <a:pt x="77584" y="64339"/>
                  </a:cubicBezTo>
                  <a:cubicBezTo>
                    <a:pt x="131417" y="64339"/>
                    <a:pt x="185242" y="64406"/>
                    <a:pt x="239075" y="64406"/>
                  </a:cubicBezTo>
                  <a:cubicBezTo>
                    <a:pt x="246154" y="64406"/>
                    <a:pt x="253041" y="70295"/>
                    <a:pt x="253032" y="77592"/>
                  </a:cubicBezTo>
                  <a:close/>
                </a:path>
              </a:pathLst>
            </a:custGeom>
            <a:grpFill/>
            <a:ln w="21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6" name="Prostoročno: oblika 75">
              <a:extLst>
                <a:ext uri="{FF2B5EF4-FFF2-40B4-BE49-F238E27FC236}">
                  <a16:creationId xmlns:a16="http://schemas.microsoft.com/office/drawing/2014/main" id="{C887A401-A2C7-400B-93D5-8F58C0F4B63F}"/>
                </a:ext>
              </a:extLst>
            </p:cNvPr>
            <p:cNvSpPr/>
            <p:nvPr/>
          </p:nvSpPr>
          <p:spPr>
            <a:xfrm>
              <a:off x="6469389" y="3010736"/>
              <a:ext cx="230832" cy="230832"/>
            </a:xfrm>
            <a:custGeom>
              <a:avLst/>
              <a:gdLst>
                <a:gd name="connsiteX0" fmla="*/ 0 w 230832"/>
                <a:gd name="connsiteY0" fmla="*/ 115416 h 230832"/>
                <a:gd name="connsiteX1" fmla="*/ 115416 w 230832"/>
                <a:gd name="connsiteY1" fmla="*/ 230832 h 230832"/>
                <a:gd name="connsiteX2" fmla="*/ 230832 w 230832"/>
                <a:gd name="connsiteY2" fmla="*/ 115416 h 230832"/>
                <a:gd name="connsiteX3" fmla="*/ 115416 w 230832"/>
                <a:gd name="connsiteY3" fmla="*/ 0 h 230832"/>
                <a:gd name="connsiteX4" fmla="*/ 0 w 230832"/>
                <a:gd name="connsiteY4" fmla="*/ 115416 h 230832"/>
                <a:gd name="connsiteX5" fmla="*/ 166493 w 230832"/>
                <a:gd name="connsiteY5" fmla="*/ 115416 h 230832"/>
                <a:gd name="connsiteX6" fmla="*/ 115416 w 230832"/>
                <a:gd name="connsiteY6" fmla="*/ 166493 h 230832"/>
                <a:gd name="connsiteX7" fmla="*/ 64339 w 230832"/>
                <a:gd name="connsiteY7" fmla="*/ 115416 h 230832"/>
                <a:gd name="connsiteX8" fmla="*/ 115416 w 230832"/>
                <a:gd name="connsiteY8" fmla="*/ 64339 h 230832"/>
                <a:gd name="connsiteX9" fmla="*/ 166493 w 230832"/>
                <a:gd name="connsiteY9" fmla="*/ 115416 h 23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0832" h="230832">
                  <a:moveTo>
                    <a:pt x="0" y="115416"/>
                  </a:moveTo>
                  <a:cubicBezTo>
                    <a:pt x="0" y="179051"/>
                    <a:pt x="51773" y="230832"/>
                    <a:pt x="115416" y="230832"/>
                  </a:cubicBezTo>
                  <a:cubicBezTo>
                    <a:pt x="179059" y="230832"/>
                    <a:pt x="230832" y="179051"/>
                    <a:pt x="230832" y="115416"/>
                  </a:cubicBezTo>
                  <a:cubicBezTo>
                    <a:pt x="230832" y="51773"/>
                    <a:pt x="179059" y="0"/>
                    <a:pt x="115416" y="0"/>
                  </a:cubicBezTo>
                  <a:cubicBezTo>
                    <a:pt x="51773" y="0"/>
                    <a:pt x="0" y="51773"/>
                    <a:pt x="0" y="115416"/>
                  </a:cubicBezTo>
                  <a:close/>
                  <a:moveTo>
                    <a:pt x="166493" y="115416"/>
                  </a:moveTo>
                  <a:cubicBezTo>
                    <a:pt x="166493" y="143581"/>
                    <a:pt x="143581" y="166493"/>
                    <a:pt x="115416" y="166493"/>
                  </a:cubicBezTo>
                  <a:cubicBezTo>
                    <a:pt x="87251" y="166493"/>
                    <a:pt x="64339" y="143573"/>
                    <a:pt x="64339" y="115416"/>
                  </a:cubicBezTo>
                  <a:cubicBezTo>
                    <a:pt x="64339" y="87251"/>
                    <a:pt x="87251" y="64339"/>
                    <a:pt x="115416" y="64339"/>
                  </a:cubicBezTo>
                  <a:cubicBezTo>
                    <a:pt x="143581" y="64339"/>
                    <a:pt x="166493" y="87251"/>
                    <a:pt x="166493" y="115416"/>
                  </a:cubicBezTo>
                  <a:close/>
                </a:path>
              </a:pathLst>
            </a:custGeom>
            <a:grpFill/>
            <a:ln w="21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7" name="Prostoročno: oblika 76">
              <a:extLst>
                <a:ext uri="{FF2B5EF4-FFF2-40B4-BE49-F238E27FC236}">
                  <a16:creationId xmlns:a16="http://schemas.microsoft.com/office/drawing/2014/main" id="{BF749F41-2EDA-4B2A-9D99-5894FC2D750E}"/>
                </a:ext>
              </a:extLst>
            </p:cNvPr>
            <p:cNvSpPr/>
            <p:nvPr/>
          </p:nvSpPr>
          <p:spPr>
            <a:xfrm>
              <a:off x="5645651" y="3269641"/>
              <a:ext cx="317362" cy="214420"/>
            </a:xfrm>
            <a:custGeom>
              <a:avLst/>
              <a:gdLst>
                <a:gd name="connsiteX0" fmla="*/ 239076 w 317362"/>
                <a:gd name="connsiteY0" fmla="*/ 67 h 214420"/>
                <a:gd name="connsiteX1" fmla="*/ 77575 w 317362"/>
                <a:gd name="connsiteY1" fmla="*/ 0 h 214420"/>
                <a:gd name="connsiteX2" fmla="*/ 22686 w 317362"/>
                <a:gd name="connsiteY2" fmla="*/ 22795 h 214420"/>
                <a:gd name="connsiteX3" fmla="*/ 0 w 317362"/>
                <a:gd name="connsiteY3" fmla="*/ 77625 h 214420"/>
                <a:gd name="connsiteX4" fmla="*/ 101 w 317362"/>
                <a:gd name="connsiteY4" fmla="*/ 151799 h 214420"/>
                <a:gd name="connsiteX5" fmla="*/ 17559 w 317362"/>
                <a:gd name="connsiteY5" fmla="*/ 180366 h 214420"/>
                <a:gd name="connsiteX6" fmla="*/ 158677 w 317362"/>
                <a:gd name="connsiteY6" fmla="*/ 214421 h 214420"/>
                <a:gd name="connsiteX7" fmla="*/ 299804 w 317362"/>
                <a:gd name="connsiteY7" fmla="*/ 180358 h 214420"/>
                <a:gd name="connsiteX8" fmla="*/ 317262 w 317362"/>
                <a:gd name="connsiteY8" fmla="*/ 151799 h 214420"/>
                <a:gd name="connsiteX9" fmla="*/ 317363 w 317362"/>
                <a:gd name="connsiteY9" fmla="*/ 77684 h 214420"/>
                <a:gd name="connsiteX10" fmla="*/ 294677 w 317362"/>
                <a:gd name="connsiteY10" fmla="*/ 23214 h 214420"/>
                <a:gd name="connsiteX11" fmla="*/ 239076 w 317362"/>
                <a:gd name="connsiteY11" fmla="*/ 67 h 214420"/>
                <a:gd name="connsiteX12" fmla="*/ 252949 w 317362"/>
                <a:gd name="connsiteY12" fmla="*/ 131275 h 214420"/>
                <a:gd name="connsiteX13" fmla="*/ 158677 w 317362"/>
                <a:gd name="connsiteY13" fmla="*/ 150073 h 214420"/>
                <a:gd name="connsiteX14" fmla="*/ 64414 w 317362"/>
                <a:gd name="connsiteY14" fmla="*/ 131275 h 214420"/>
                <a:gd name="connsiteX15" fmla="*/ 64339 w 317362"/>
                <a:gd name="connsiteY15" fmla="*/ 77525 h 214420"/>
                <a:gd name="connsiteX16" fmla="*/ 77575 w 317362"/>
                <a:gd name="connsiteY16" fmla="*/ 64339 h 214420"/>
                <a:gd name="connsiteX17" fmla="*/ 239067 w 317362"/>
                <a:gd name="connsiteY17" fmla="*/ 64406 h 214420"/>
                <a:gd name="connsiteX18" fmla="*/ 253024 w 317362"/>
                <a:gd name="connsiteY18" fmla="*/ 77592 h 21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7362" h="214420">
                  <a:moveTo>
                    <a:pt x="239076" y="67"/>
                  </a:moveTo>
                  <a:cubicBezTo>
                    <a:pt x="185242" y="67"/>
                    <a:pt x="131409" y="0"/>
                    <a:pt x="77575" y="0"/>
                  </a:cubicBezTo>
                  <a:cubicBezTo>
                    <a:pt x="56858" y="0"/>
                    <a:pt x="37363" y="8093"/>
                    <a:pt x="22686" y="22795"/>
                  </a:cubicBezTo>
                  <a:cubicBezTo>
                    <a:pt x="8026" y="37472"/>
                    <a:pt x="-33" y="56941"/>
                    <a:pt x="0" y="77625"/>
                  </a:cubicBezTo>
                  <a:lnTo>
                    <a:pt x="101" y="151799"/>
                  </a:lnTo>
                  <a:cubicBezTo>
                    <a:pt x="117" y="163838"/>
                    <a:pt x="6853" y="174862"/>
                    <a:pt x="17559" y="180366"/>
                  </a:cubicBezTo>
                  <a:cubicBezTo>
                    <a:pt x="60887" y="202642"/>
                    <a:pt x="109686" y="214421"/>
                    <a:pt x="158677" y="214421"/>
                  </a:cubicBezTo>
                  <a:cubicBezTo>
                    <a:pt x="207685" y="214421"/>
                    <a:pt x="256484" y="202642"/>
                    <a:pt x="299804" y="180358"/>
                  </a:cubicBezTo>
                  <a:cubicBezTo>
                    <a:pt x="310510" y="174862"/>
                    <a:pt x="317245" y="163838"/>
                    <a:pt x="317262" y="151799"/>
                  </a:cubicBezTo>
                  <a:lnTo>
                    <a:pt x="317363" y="77684"/>
                  </a:lnTo>
                  <a:cubicBezTo>
                    <a:pt x="317396" y="57235"/>
                    <a:pt x="309337" y="37891"/>
                    <a:pt x="294677" y="23214"/>
                  </a:cubicBezTo>
                  <a:cubicBezTo>
                    <a:pt x="279983" y="8503"/>
                    <a:pt x="259718" y="67"/>
                    <a:pt x="239076" y="67"/>
                  </a:cubicBezTo>
                  <a:close/>
                  <a:moveTo>
                    <a:pt x="252949" y="131275"/>
                  </a:moveTo>
                  <a:cubicBezTo>
                    <a:pt x="223175" y="143757"/>
                    <a:pt x="191550" y="150073"/>
                    <a:pt x="158677" y="150073"/>
                  </a:cubicBezTo>
                  <a:cubicBezTo>
                    <a:pt x="125804" y="150073"/>
                    <a:pt x="94188" y="143765"/>
                    <a:pt x="64414" y="131275"/>
                  </a:cubicBezTo>
                  <a:cubicBezTo>
                    <a:pt x="64414" y="131275"/>
                    <a:pt x="64339" y="77533"/>
                    <a:pt x="64339" y="77525"/>
                  </a:cubicBezTo>
                  <a:cubicBezTo>
                    <a:pt x="64330" y="70337"/>
                    <a:pt x="70429" y="64339"/>
                    <a:pt x="77575" y="64339"/>
                  </a:cubicBezTo>
                  <a:cubicBezTo>
                    <a:pt x="131409" y="64339"/>
                    <a:pt x="185242" y="64406"/>
                    <a:pt x="239067" y="64406"/>
                  </a:cubicBezTo>
                  <a:cubicBezTo>
                    <a:pt x="246121" y="64406"/>
                    <a:pt x="253032" y="70329"/>
                    <a:pt x="253024" y="77592"/>
                  </a:cubicBezTo>
                  <a:close/>
                </a:path>
              </a:pathLst>
            </a:custGeom>
            <a:grpFill/>
            <a:ln w="21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8" name="Prostoročno: oblika 77">
              <a:extLst>
                <a:ext uri="{FF2B5EF4-FFF2-40B4-BE49-F238E27FC236}">
                  <a16:creationId xmlns:a16="http://schemas.microsoft.com/office/drawing/2014/main" id="{F309BC60-2328-414E-ACB2-C5A275DEAC85}"/>
                </a:ext>
              </a:extLst>
            </p:cNvPr>
            <p:cNvSpPr/>
            <p:nvPr/>
          </p:nvSpPr>
          <p:spPr>
            <a:xfrm>
              <a:off x="5688879" y="3010736"/>
              <a:ext cx="230840" cy="230832"/>
            </a:xfrm>
            <a:custGeom>
              <a:avLst/>
              <a:gdLst>
                <a:gd name="connsiteX0" fmla="*/ 115424 w 230840"/>
                <a:gd name="connsiteY0" fmla="*/ 230832 h 230832"/>
                <a:gd name="connsiteX1" fmla="*/ 230840 w 230840"/>
                <a:gd name="connsiteY1" fmla="*/ 115416 h 230832"/>
                <a:gd name="connsiteX2" fmla="*/ 115424 w 230840"/>
                <a:gd name="connsiteY2" fmla="*/ 0 h 230832"/>
                <a:gd name="connsiteX3" fmla="*/ 0 w 230840"/>
                <a:gd name="connsiteY3" fmla="*/ 115416 h 230832"/>
                <a:gd name="connsiteX4" fmla="*/ 115424 w 230840"/>
                <a:gd name="connsiteY4" fmla="*/ 230832 h 230832"/>
                <a:gd name="connsiteX5" fmla="*/ 115424 w 230840"/>
                <a:gd name="connsiteY5" fmla="*/ 64339 h 230832"/>
                <a:gd name="connsiteX6" fmla="*/ 166502 w 230840"/>
                <a:gd name="connsiteY6" fmla="*/ 115416 h 230832"/>
                <a:gd name="connsiteX7" fmla="*/ 115424 w 230840"/>
                <a:gd name="connsiteY7" fmla="*/ 166493 h 230832"/>
                <a:gd name="connsiteX8" fmla="*/ 64339 w 230840"/>
                <a:gd name="connsiteY8" fmla="*/ 115416 h 230832"/>
                <a:gd name="connsiteX9" fmla="*/ 115424 w 230840"/>
                <a:gd name="connsiteY9" fmla="*/ 64339 h 23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0840" h="230832">
                  <a:moveTo>
                    <a:pt x="115424" y="230832"/>
                  </a:moveTo>
                  <a:cubicBezTo>
                    <a:pt x="179059" y="230832"/>
                    <a:pt x="230840" y="179051"/>
                    <a:pt x="230840" y="115416"/>
                  </a:cubicBezTo>
                  <a:cubicBezTo>
                    <a:pt x="230840" y="51773"/>
                    <a:pt x="179059" y="0"/>
                    <a:pt x="115424" y="0"/>
                  </a:cubicBezTo>
                  <a:cubicBezTo>
                    <a:pt x="51781" y="0"/>
                    <a:pt x="0" y="51773"/>
                    <a:pt x="0" y="115416"/>
                  </a:cubicBezTo>
                  <a:cubicBezTo>
                    <a:pt x="0" y="179051"/>
                    <a:pt x="51781" y="230832"/>
                    <a:pt x="115424" y="230832"/>
                  </a:cubicBezTo>
                  <a:close/>
                  <a:moveTo>
                    <a:pt x="115424" y="64339"/>
                  </a:moveTo>
                  <a:cubicBezTo>
                    <a:pt x="143589" y="64339"/>
                    <a:pt x="166502" y="87251"/>
                    <a:pt x="166502" y="115416"/>
                  </a:cubicBezTo>
                  <a:cubicBezTo>
                    <a:pt x="166502" y="143581"/>
                    <a:pt x="143581" y="166493"/>
                    <a:pt x="115424" y="166493"/>
                  </a:cubicBezTo>
                  <a:cubicBezTo>
                    <a:pt x="87259" y="166493"/>
                    <a:pt x="64339" y="143573"/>
                    <a:pt x="64339" y="115416"/>
                  </a:cubicBezTo>
                  <a:cubicBezTo>
                    <a:pt x="64339" y="87251"/>
                    <a:pt x="87259" y="64339"/>
                    <a:pt x="115424" y="64339"/>
                  </a:cubicBezTo>
                  <a:close/>
                </a:path>
              </a:pathLst>
            </a:custGeom>
            <a:grpFill/>
            <a:ln w="21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9" name="Prostoročno: oblika 78">
              <a:extLst>
                <a:ext uri="{FF2B5EF4-FFF2-40B4-BE49-F238E27FC236}">
                  <a16:creationId xmlns:a16="http://schemas.microsoft.com/office/drawing/2014/main" id="{DA98CB1E-0249-4650-AFD7-29EBD08715E2}"/>
                </a:ext>
              </a:extLst>
            </p:cNvPr>
            <p:cNvSpPr/>
            <p:nvPr/>
          </p:nvSpPr>
          <p:spPr>
            <a:xfrm>
              <a:off x="6035546" y="3452378"/>
              <a:ext cx="317362" cy="214420"/>
            </a:xfrm>
            <a:custGeom>
              <a:avLst/>
              <a:gdLst>
                <a:gd name="connsiteX0" fmla="*/ 239067 w 317362"/>
                <a:gd name="connsiteY0" fmla="*/ 67 h 214420"/>
                <a:gd name="connsiteX1" fmla="*/ 77575 w 317362"/>
                <a:gd name="connsiteY1" fmla="*/ 0 h 214420"/>
                <a:gd name="connsiteX2" fmla="*/ 22686 w 317362"/>
                <a:gd name="connsiteY2" fmla="*/ 22795 h 214420"/>
                <a:gd name="connsiteX3" fmla="*/ 0 w 317362"/>
                <a:gd name="connsiteY3" fmla="*/ 77625 h 214420"/>
                <a:gd name="connsiteX4" fmla="*/ 101 w 317362"/>
                <a:gd name="connsiteY4" fmla="*/ 151799 h 214420"/>
                <a:gd name="connsiteX5" fmla="*/ 17559 w 317362"/>
                <a:gd name="connsiteY5" fmla="*/ 180366 h 214420"/>
                <a:gd name="connsiteX6" fmla="*/ 158677 w 317362"/>
                <a:gd name="connsiteY6" fmla="*/ 214421 h 214420"/>
                <a:gd name="connsiteX7" fmla="*/ 299804 w 317362"/>
                <a:gd name="connsiteY7" fmla="*/ 180366 h 214420"/>
                <a:gd name="connsiteX8" fmla="*/ 317262 w 317362"/>
                <a:gd name="connsiteY8" fmla="*/ 151799 h 214420"/>
                <a:gd name="connsiteX9" fmla="*/ 317363 w 317362"/>
                <a:gd name="connsiteY9" fmla="*/ 77684 h 214420"/>
                <a:gd name="connsiteX10" fmla="*/ 294668 w 317362"/>
                <a:gd name="connsiteY10" fmla="*/ 23214 h 214420"/>
                <a:gd name="connsiteX11" fmla="*/ 239067 w 317362"/>
                <a:gd name="connsiteY11" fmla="*/ 67 h 214420"/>
                <a:gd name="connsiteX12" fmla="*/ 252949 w 317362"/>
                <a:gd name="connsiteY12" fmla="*/ 131275 h 214420"/>
                <a:gd name="connsiteX13" fmla="*/ 158677 w 317362"/>
                <a:gd name="connsiteY13" fmla="*/ 150082 h 214420"/>
                <a:gd name="connsiteX14" fmla="*/ 64414 w 317362"/>
                <a:gd name="connsiteY14" fmla="*/ 131275 h 214420"/>
                <a:gd name="connsiteX15" fmla="*/ 64339 w 317362"/>
                <a:gd name="connsiteY15" fmla="*/ 77525 h 214420"/>
                <a:gd name="connsiteX16" fmla="*/ 77575 w 317362"/>
                <a:gd name="connsiteY16" fmla="*/ 64339 h 214420"/>
                <a:gd name="connsiteX17" fmla="*/ 239067 w 317362"/>
                <a:gd name="connsiteY17" fmla="*/ 64406 h 214420"/>
                <a:gd name="connsiteX18" fmla="*/ 253016 w 317362"/>
                <a:gd name="connsiteY18" fmla="*/ 77600 h 21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7362" h="214420">
                  <a:moveTo>
                    <a:pt x="239067" y="67"/>
                  </a:moveTo>
                  <a:cubicBezTo>
                    <a:pt x="185234" y="67"/>
                    <a:pt x="131409" y="0"/>
                    <a:pt x="77575" y="0"/>
                  </a:cubicBezTo>
                  <a:cubicBezTo>
                    <a:pt x="56858" y="0"/>
                    <a:pt x="37363" y="8093"/>
                    <a:pt x="22686" y="22795"/>
                  </a:cubicBezTo>
                  <a:cubicBezTo>
                    <a:pt x="8026" y="37472"/>
                    <a:pt x="-33" y="56950"/>
                    <a:pt x="0" y="77625"/>
                  </a:cubicBezTo>
                  <a:lnTo>
                    <a:pt x="101" y="151799"/>
                  </a:lnTo>
                  <a:cubicBezTo>
                    <a:pt x="117" y="163838"/>
                    <a:pt x="6853" y="174862"/>
                    <a:pt x="17559" y="180366"/>
                  </a:cubicBezTo>
                  <a:cubicBezTo>
                    <a:pt x="60879" y="202642"/>
                    <a:pt x="109678" y="214421"/>
                    <a:pt x="158677" y="214421"/>
                  </a:cubicBezTo>
                  <a:cubicBezTo>
                    <a:pt x="207677" y="214421"/>
                    <a:pt x="256475" y="202642"/>
                    <a:pt x="299804" y="180366"/>
                  </a:cubicBezTo>
                  <a:cubicBezTo>
                    <a:pt x="310510" y="174862"/>
                    <a:pt x="317245" y="163838"/>
                    <a:pt x="317262" y="151799"/>
                  </a:cubicBezTo>
                  <a:lnTo>
                    <a:pt x="317363" y="77684"/>
                  </a:lnTo>
                  <a:cubicBezTo>
                    <a:pt x="317388" y="57243"/>
                    <a:pt x="309329" y="37891"/>
                    <a:pt x="294668" y="23214"/>
                  </a:cubicBezTo>
                  <a:cubicBezTo>
                    <a:pt x="279983" y="8503"/>
                    <a:pt x="259709" y="67"/>
                    <a:pt x="239067" y="67"/>
                  </a:cubicBezTo>
                  <a:close/>
                  <a:moveTo>
                    <a:pt x="252949" y="131275"/>
                  </a:moveTo>
                  <a:cubicBezTo>
                    <a:pt x="223175" y="143765"/>
                    <a:pt x="191542" y="150082"/>
                    <a:pt x="158677" y="150082"/>
                  </a:cubicBezTo>
                  <a:cubicBezTo>
                    <a:pt x="125813" y="150082"/>
                    <a:pt x="94179" y="143765"/>
                    <a:pt x="64414" y="131275"/>
                  </a:cubicBezTo>
                  <a:cubicBezTo>
                    <a:pt x="64414" y="131275"/>
                    <a:pt x="64339" y="77533"/>
                    <a:pt x="64339" y="77525"/>
                  </a:cubicBezTo>
                  <a:cubicBezTo>
                    <a:pt x="64330" y="70345"/>
                    <a:pt x="70429" y="64339"/>
                    <a:pt x="77575" y="64339"/>
                  </a:cubicBezTo>
                  <a:cubicBezTo>
                    <a:pt x="131409" y="64339"/>
                    <a:pt x="185242" y="64406"/>
                    <a:pt x="239067" y="64406"/>
                  </a:cubicBezTo>
                  <a:cubicBezTo>
                    <a:pt x="246163" y="64406"/>
                    <a:pt x="253016" y="70278"/>
                    <a:pt x="253016" y="77600"/>
                  </a:cubicBezTo>
                  <a:close/>
                </a:path>
              </a:pathLst>
            </a:custGeom>
            <a:grpFill/>
            <a:ln w="21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0" name="Prostoročno: oblika 79">
              <a:extLst>
                <a:ext uri="{FF2B5EF4-FFF2-40B4-BE49-F238E27FC236}">
                  <a16:creationId xmlns:a16="http://schemas.microsoft.com/office/drawing/2014/main" id="{E53F7659-AF9B-4BDA-B109-D5460F588DBD}"/>
                </a:ext>
              </a:extLst>
            </p:cNvPr>
            <p:cNvSpPr/>
            <p:nvPr/>
          </p:nvSpPr>
          <p:spPr>
            <a:xfrm>
              <a:off x="6078774" y="3193473"/>
              <a:ext cx="230832" cy="230832"/>
            </a:xfrm>
            <a:custGeom>
              <a:avLst/>
              <a:gdLst>
                <a:gd name="connsiteX0" fmla="*/ 230832 w 230832"/>
                <a:gd name="connsiteY0" fmla="*/ 115416 h 230832"/>
                <a:gd name="connsiteX1" fmla="*/ 115416 w 230832"/>
                <a:gd name="connsiteY1" fmla="*/ 0 h 230832"/>
                <a:gd name="connsiteX2" fmla="*/ 0 w 230832"/>
                <a:gd name="connsiteY2" fmla="*/ 115416 h 230832"/>
                <a:gd name="connsiteX3" fmla="*/ 115416 w 230832"/>
                <a:gd name="connsiteY3" fmla="*/ 230832 h 230832"/>
                <a:gd name="connsiteX4" fmla="*/ 230832 w 230832"/>
                <a:gd name="connsiteY4" fmla="*/ 115416 h 230832"/>
                <a:gd name="connsiteX5" fmla="*/ 64339 w 230832"/>
                <a:gd name="connsiteY5" fmla="*/ 115416 h 230832"/>
                <a:gd name="connsiteX6" fmla="*/ 115416 w 230832"/>
                <a:gd name="connsiteY6" fmla="*/ 64339 h 230832"/>
                <a:gd name="connsiteX7" fmla="*/ 166493 w 230832"/>
                <a:gd name="connsiteY7" fmla="*/ 115416 h 230832"/>
                <a:gd name="connsiteX8" fmla="*/ 115416 w 230832"/>
                <a:gd name="connsiteY8" fmla="*/ 166493 h 230832"/>
                <a:gd name="connsiteX9" fmla="*/ 64339 w 230832"/>
                <a:gd name="connsiteY9" fmla="*/ 115416 h 23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0832" h="230832">
                  <a:moveTo>
                    <a:pt x="230832" y="115416"/>
                  </a:moveTo>
                  <a:cubicBezTo>
                    <a:pt x="230832" y="51773"/>
                    <a:pt x="179059" y="0"/>
                    <a:pt x="115416" y="0"/>
                  </a:cubicBezTo>
                  <a:cubicBezTo>
                    <a:pt x="51781" y="0"/>
                    <a:pt x="0" y="51781"/>
                    <a:pt x="0" y="115416"/>
                  </a:cubicBezTo>
                  <a:cubicBezTo>
                    <a:pt x="0" y="179059"/>
                    <a:pt x="51781" y="230832"/>
                    <a:pt x="115416" y="230832"/>
                  </a:cubicBezTo>
                  <a:cubicBezTo>
                    <a:pt x="179059" y="230832"/>
                    <a:pt x="230832" y="179059"/>
                    <a:pt x="230832" y="115416"/>
                  </a:cubicBezTo>
                  <a:close/>
                  <a:moveTo>
                    <a:pt x="64339" y="115416"/>
                  </a:moveTo>
                  <a:cubicBezTo>
                    <a:pt x="64339" y="87251"/>
                    <a:pt x="87251" y="64339"/>
                    <a:pt x="115416" y="64339"/>
                  </a:cubicBezTo>
                  <a:cubicBezTo>
                    <a:pt x="143581" y="64339"/>
                    <a:pt x="166493" y="87251"/>
                    <a:pt x="166493" y="115416"/>
                  </a:cubicBezTo>
                  <a:cubicBezTo>
                    <a:pt x="166493" y="143581"/>
                    <a:pt x="143581" y="166493"/>
                    <a:pt x="115416" y="166493"/>
                  </a:cubicBezTo>
                  <a:cubicBezTo>
                    <a:pt x="87251" y="166502"/>
                    <a:pt x="64339" y="143581"/>
                    <a:pt x="64339" y="115416"/>
                  </a:cubicBezTo>
                  <a:close/>
                </a:path>
              </a:pathLst>
            </a:custGeom>
            <a:grpFill/>
            <a:ln w="21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1" name="Prostoročno: oblika 80">
              <a:extLst>
                <a:ext uri="{FF2B5EF4-FFF2-40B4-BE49-F238E27FC236}">
                  <a16:creationId xmlns:a16="http://schemas.microsoft.com/office/drawing/2014/main" id="{0540F784-3AAE-4AB2-BDE6-D2A73A9DC5A7}"/>
                </a:ext>
              </a:extLst>
            </p:cNvPr>
            <p:cNvSpPr/>
            <p:nvPr/>
          </p:nvSpPr>
          <p:spPr>
            <a:xfrm>
              <a:off x="5759300" y="2568751"/>
              <a:ext cx="870566" cy="433214"/>
            </a:xfrm>
            <a:custGeom>
              <a:avLst/>
              <a:gdLst>
                <a:gd name="connsiteX0" fmla="*/ 744110 w 870566"/>
                <a:gd name="connsiteY0" fmla="*/ 433214 h 433214"/>
                <a:gd name="connsiteX1" fmla="*/ 761367 w 870566"/>
                <a:gd name="connsiteY1" fmla="*/ 428196 h 433214"/>
                <a:gd name="connsiteX2" fmla="*/ 776279 w 870566"/>
                <a:gd name="connsiteY2" fmla="*/ 401045 h 433214"/>
                <a:gd name="connsiteX3" fmla="*/ 776279 w 870566"/>
                <a:gd name="connsiteY3" fmla="*/ 377454 h 433214"/>
                <a:gd name="connsiteX4" fmla="*/ 838398 w 870566"/>
                <a:gd name="connsiteY4" fmla="*/ 377454 h 433214"/>
                <a:gd name="connsiteX5" fmla="*/ 870567 w 870566"/>
                <a:gd name="connsiteY5" fmla="*/ 345285 h 433214"/>
                <a:gd name="connsiteX6" fmla="*/ 870567 w 870566"/>
                <a:gd name="connsiteY6" fmla="*/ 32169 h 433214"/>
                <a:gd name="connsiteX7" fmla="*/ 838398 w 870566"/>
                <a:gd name="connsiteY7" fmla="*/ 0 h 433214"/>
                <a:gd name="connsiteX8" fmla="*/ 32169 w 870566"/>
                <a:gd name="connsiteY8" fmla="*/ 0 h 433214"/>
                <a:gd name="connsiteX9" fmla="*/ 0 w 870566"/>
                <a:gd name="connsiteY9" fmla="*/ 32169 h 433214"/>
                <a:gd name="connsiteX10" fmla="*/ 0 w 870566"/>
                <a:gd name="connsiteY10" fmla="*/ 345285 h 433214"/>
                <a:gd name="connsiteX11" fmla="*/ 32169 w 870566"/>
                <a:gd name="connsiteY11" fmla="*/ 377454 h 433214"/>
                <a:gd name="connsiteX12" fmla="*/ 94288 w 870566"/>
                <a:gd name="connsiteY12" fmla="*/ 377454 h 433214"/>
                <a:gd name="connsiteX13" fmla="*/ 94288 w 870566"/>
                <a:gd name="connsiteY13" fmla="*/ 401045 h 433214"/>
                <a:gd name="connsiteX14" fmla="*/ 109208 w 870566"/>
                <a:gd name="connsiteY14" fmla="*/ 428196 h 433214"/>
                <a:gd name="connsiteX15" fmla="*/ 140129 w 870566"/>
                <a:gd name="connsiteY15" fmla="*/ 430165 h 433214"/>
                <a:gd name="connsiteX16" fmla="*/ 245953 w 870566"/>
                <a:gd name="connsiteY16" fmla="*/ 380503 h 433214"/>
                <a:gd name="connsiteX17" fmla="*/ 259617 w 870566"/>
                <a:gd name="connsiteY17" fmla="*/ 377454 h 433214"/>
                <a:gd name="connsiteX18" fmla="*/ 610950 w 870566"/>
                <a:gd name="connsiteY18" fmla="*/ 377454 h 433214"/>
                <a:gd name="connsiteX19" fmla="*/ 624614 w 870566"/>
                <a:gd name="connsiteY19" fmla="*/ 380503 h 433214"/>
                <a:gd name="connsiteX20" fmla="*/ 730446 w 870566"/>
                <a:gd name="connsiteY20" fmla="*/ 430165 h 433214"/>
                <a:gd name="connsiteX21" fmla="*/ 744110 w 870566"/>
                <a:gd name="connsiteY21" fmla="*/ 433214 h 433214"/>
                <a:gd name="connsiteX22" fmla="*/ 711940 w 870566"/>
                <a:gd name="connsiteY22" fmla="*/ 345285 h 433214"/>
                <a:gd name="connsiteX23" fmla="*/ 711940 w 870566"/>
                <a:gd name="connsiteY23" fmla="*/ 350412 h 433214"/>
                <a:gd name="connsiteX24" fmla="*/ 651949 w 870566"/>
                <a:gd name="connsiteY24" fmla="*/ 322255 h 433214"/>
                <a:gd name="connsiteX25" fmla="*/ 610950 w 870566"/>
                <a:gd name="connsiteY25" fmla="*/ 313115 h 433214"/>
                <a:gd name="connsiteX26" fmla="*/ 259617 w 870566"/>
                <a:gd name="connsiteY26" fmla="*/ 313115 h 433214"/>
                <a:gd name="connsiteX27" fmla="*/ 218618 w 870566"/>
                <a:gd name="connsiteY27" fmla="*/ 322255 h 433214"/>
                <a:gd name="connsiteX28" fmla="*/ 158627 w 870566"/>
                <a:gd name="connsiteY28" fmla="*/ 350412 h 433214"/>
                <a:gd name="connsiteX29" fmla="*/ 158627 w 870566"/>
                <a:gd name="connsiteY29" fmla="*/ 345285 h 433214"/>
                <a:gd name="connsiteX30" fmla="*/ 126457 w 870566"/>
                <a:gd name="connsiteY30" fmla="*/ 313115 h 433214"/>
                <a:gd name="connsiteX31" fmla="*/ 64339 w 870566"/>
                <a:gd name="connsiteY31" fmla="*/ 313115 h 433214"/>
                <a:gd name="connsiteX32" fmla="*/ 64339 w 870566"/>
                <a:gd name="connsiteY32" fmla="*/ 64339 h 433214"/>
                <a:gd name="connsiteX33" fmla="*/ 806228 w 870566"/>
                <a:gd name="connsiteY33" fmla="*/ 64339 h 433214"/>
                <a:gd name="connsiteX34" fmla="*/ 806228 w 870566"/>
                <a:gd name="connsiteY34" fmla="*/ 313115 h 433214"/>
                <a:gd name="connsiteX35" fmla="*/ 744110 w 870566"/>
                <a:gd name="connsiteY35" fmla="*/ 313115 h 433214"/>
                <a:gd name="connsiteX36" fmla="*/ 711940 w 870566"/>
                <a:gd name="connsiteY36" fmla="*/ 345285 h 433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70566" h="433214">
                  <a:moveTo>
                    <a:pt x="744110" y="433214"/>
                  </a:moveTo>
                  <a:cubicBezTo>
                    <a:pt x="750133" y="433214"/>
                    <a:pt x="756123" y="431530"/>
                    <a:pt x="761367" y="428196"/>
                  </a:cubicBezTo>
                  <a:cubicBezTo>
                    <a:pt x="770658" y="422290"/>
                    <a:pt x="776279" y="412053"/>
                    <a:pt x="776279" y="401045"/>
                  </a:cubicBezTo>
                  <a:lnTo>
                    <a:pt x="776279" y="377454"/>
                  </a:lnTo>
                  <a:lnTo>
                    <a:pt x="838398" y="377454"/>
                  </a:lnTo>
                  <a:cubicBezTo>
                    <a:pt x="856166" y="377454"/>
                    <a:pt x="870567" y="363053"/>
                    <a:pt x="870567" y="345285"/>
                  </a:cubicBezTo>
                  <a:lnTo>
                    <a:pt x="870567" y="32169"/>
                  </a:lnTo>
                  <a:cubicBezTo>
                    <a:pt x="870567" y="14401"/>
                    <a:pt x="856166" y="0"/>
                    <a:pt x="838398" y="0"/>
                  </a:cubicBezTo>
                  <a:lnTo>
                    <a:pt x="32169" y="0"/>
                  </a:lnTo>
                  <a:cubicBezTo>
                    <a:pt x="14409" y="0"/>
                    <a:pt x="0" y="14401"/>
                    <a:pt x="0" y="32169"/>
                  </a:cubicBezTo>
                  <a:lnTo>
                    <a:pt x="0" y="345285"/>
                  </a:lnTo>
                  <a:cubicBezTo>
                    <a:pt x="0" y="363053"/>
                    <a:pt x="14409" y="377454"/>
                    <a:pt x="32169" y="377454"/>
                  </a:cubicBezTo>
                  <a:lnTo>
                    <a:pt x="94288" y="377454"/>
                  </a:lnTo>
                  <a:lnTo>
                    <a:pt x="94288" y="401045"/>
                  </a:lnTo>
                  <a:cubicBezTo>
                    <a:pt x="94288" y="412053"/>
                    <a:pt x="99918" y="422290"/>
                    <a:pt x="109208" y="428196"/>
                  </a:cubicBezTo>
                  <a:cubicBezTo>
                    <a:pt x="118499" y="434094"/>
                    <a:pt x="130160" y="434839"/>
                    <a:pt x="140129" y="430165"/>
                  </a:cubicBezTo>
                  <a:lnTo>
                    <a:pt x="245953" y="380503"/>
                  </a:lnTo>
                  <a:cubicBezTo>
                    <a:pt x="250628" y="378309"/>
                    <a:pt x="254456" y="377454"/>
                    <a:pt x="259617" y="377454"/>
                  </a:cubicBezTo>
                  <a:lnTo>
                    <a:pt x="610950" y="377454"/>
                  </a:lnTo>
                  <a:cubicBezTo>
                    <a:pt x="616111" y="377454"/>
                    <a:pt x="619947" y="378309"/>
                    <a:pt x="624614" y="380503"/>
                  </a:cubicBezTo>
                  <a:lnTo>
                    <a:pt x="730446" y="430165"/>
                  </a:lnTo>
                  <a:cubicBezTo>
                    <a:pt x="734785" y="432201"/>
                    <a:pt x="739452" y="433214"/>
                    <a:pt x="744110" y="433214"/>
                  </a:cubicBezTo>
                  <a:close/>
                  <a:moveTo>
                    <a:pt x="711940" y="345285"/>
                  </a:moveTo>
                  <a:lnTo>
                    <a:pt x="711940" y="350412"/>
                  </a:lnTo>
                  <a:lnTo>
                    <a:pt x="651949" y="322255"/>
                  </a:lnTo>
                  <a:cubicBezTo>
                    <a:pt x="638663" y="316022"/>
                    <a:pt x="625636" y="313115"/>
                    <a:pt x="610950" y="313115"/>
                  </a:cubicBezTo>
                  <a:lnTo>
                    <a:pt x="259617" y="313115"/>
                  </a:lnTo>
                  <a:cubicBezTo>
                    <a:pt x="244931" y="313115"/>
                    <a:pt x="231913" y="316022"/>
                    <a:pt x="218618" y="322255"/>
                  </a:cubicBezTo>
                  <a:lnTo>
                    <a:pt x="158627" y="350412"/>
                  </a:lnTo>
                  <a:lnTo>
                    <a:pt x="158627" y="345285"/>
                  </a:lnTo>
                  <a:cubicBezTo>
                    <a:pt x="158627" y="327516"/>
                    <a:pt x="144226" y="313115"/>
                    <a:pt x="126457" y="313115"/>
                  </a:cubicBezTo>
                  <a:lnTo>
                    <a:pt x="64339" y="313115"/>
                  </a:lnTo>
                  <a:lnTo>
                    <a:pt x="64339" y="64339"/>
                  </a:lnTo>
                  <a:lnTo>
                    <a:pt x="806228" y="64339"/>
                  </a:lnTo>
                  <a:lnTo>
                    <a:pt x="806228" y="313115"/>
                  </a:lnTo>
                  <a:lnTo>
                    <a:pt x="744110" y="313115"/>
                  </a:lnTo>
                  <a:cubicBezTo>
                    <a:pt x="726349" y="313115"/>
                    <a:pt x="711940" y="327516"/>
                    <a:pt x="711940" y="345285"/>
                  </a:cubicBezTo>
                  <a:close/>
                </a:path>
              </a:pathLst>
            </a:custGeom>
            <a:grpFill/>
            <a:ln w="21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Prostoročno: oblika 81">
              <a:extLst>
                <a:ext uri="{FF2B5EF4-FFF2-40B4-BE49-F238E27FC236}">
                  <a16:creationId xmlns:a16="http://schemas.microsoft.com/office/drawing/2014/main" id="{9318C1FD-9FD2-4F46-A113-2EB71B3D9A1E}"/>
                </a:ext>
              </a:extLst>
            </p:cNvPr>
            <p:cNvSpPr/>
            <p:nvPr/>
          </p:nvSpPr>
          <p:spPr>
            <a:xfrm>
              <a:off x="6031056" y="2725308"/>
              <a:ext cx="65427" cy="64338"/>
            </a:xfrm>
            <a:custGeom>
              <a:avLst/>
              <a:gdLst>
                <a:gd name="connsiteX0" fmla="*/ 33258 w 65427"/>
                <a:gd name="connsiteY0" fmla="*/ 0 h 64338"/>
                <a:gd name="connsiteX1" fmla="*/ 32169 w 65427"/>
                <a:gd name="connsiteY1" fmla="*/ 0 h 64338"/>
                <a:gd name="connsiteX2" fmla="*/ 0 w 65427"/>
                <a:gd name="connsiteY2" fmla="*/ 32169 h 64338"/>
                <a:gd name="connsiteX3" fmla="*/ 32169 w 65427"/>
                <a:gd name="connsiteY3" fmla="*/ 64339 h 64338"/>
                <a:gd name="connsiteX4" fmla="*/ 33258 w 65427"/>
                <a:gd name="connsiteY4" fmla="*/ 64339 h 64338"/>
                <a:gd name="connsiteX5" fmla="*/ 65428 w 65427"/>
                <a:gd name="connsiteY5" fmla="*/ 32169 h 64338"/>
                <a:gd name="connsiteX6" fmla="*/ 33258 w 65427"/>
                <a:gd name="connsiteY6" fmla="*/ 0 h 64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427" h="64338">
                  <a:moveTo>
                    <a:pt x="33258" y="0"/>
                  </a:moveTo>
                  <a:lnTo>
                    <a:pt x="32169" y="0"/>
                  </a:lnTo>
                  <a:cubicBezTo>
                    <a:pt x="14409" y="0"/>
                    <a:pt x="0" y="14401"/>
                    <a:pt x="0" y="32169"/>
                  </a:cubicBezTo>
                  <a:cubicBezTo>
                    <a:pt x="0" y="49938"/>
                    <a:pt x="14409" y="64339"/>
                    <a:pt x="32169" y="64339"/>
                  </a:cubicBezTo>
                  <a:lnTo>
                    <a:pt x="33258" y="64339"/>
                  </a:lnTo>
                  <a:cubicBezTo>
                    <a:pt x="51027" y="64339"/>
                    <a:pt x="65428" y="49938"/>
                    <a:pt x="65428" y="32169"/>
                  </a:cubicBezTo>
                  <a:cubicBezTo>
                    <a:pt x="65428" y="14401"/>
                    <a:pt x="51027" y="0"/>
                    <a:pt x="33258" y="0"/>
                  </a:cubicBezTo>
                  <a:close/>
                </a:path>
              </a:pathLst>
            </a:custGeom>
            <a:grpFill/>
            <a:ln w="21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Prostoročno: oblika 82">
              <a:extLst>
                <a:ext uri="{FF2B5EF4-FFF2-40B4-BE49-F238E27FC236}">
                  <a16:creationId xmlns:a16="http://schemas.microsoft.com/office/drawing/2014/main" id="{098EF4E2-06AA-4795-8BF1-B3C199E60FBF}"/>
                </a:ext>
              </a:extLst>
            </p:cNvPr>
            <p:cNvSpPr/>
            <p:nvPr/>
          </p:nvSpPr>
          <p:spPr>
            <a:xfrm>
              <a:off x="6292683" y="2725308"/>
              <a:ext cx="65427" cy="64338"/>
            </a:xfrm>
            <a:custGeom>
              <a:avLst/>
              <a:gdLst>
                <a:gd name="connsiteX0" fmla="*/ 33258 w 65427"/>
                <a:gd name="connsiteY0" fmla="*/ 0 h 64338"/>
                <a:gd name="connsiteX1" fmla="*/ 32169 w 65427"/>
                <a:gd name="connsiteY1" fmla="*/ 0 h 64338"/>
                <a:gd name="connsiteX2" fmla="*/ 0 w 65427"/>
                <a:gd name="connsiteY2" fmla="*/ 32169 h 64338"/>
                <a:gd name="connsiteX3" fmla="*/ 32169 w 65427"/>
                <a:gd name="connsiteY3" fmla="*/ 64339 h 64338"/>
                <a:gd name="connsiteX4" fmla="*/ 33258 w 65427"/>
                <a:gd name="connsiteY4" fmla="*/ 64339 h 64338"/>
                <a:gd name="connsiteX5" fmla="*/ 65428 w 65427"/>
                <a:gd name="connsiteY5" fmla="*/ 32169 h 64338"/>
                <a:gd name="connsiteX6" fmla="*/ 33258 w 65427"/>
                <a:gd name="connsiteY6" fmla="*/ 0 h 64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427" h="64338">
                  <a:moveTo>
                    <a:pt x="33258" y="0"/>
                  </a:moveTo>
                  <a:lnTo>
                    <a:pt x="32169" y="0"/>
                  </a:lnTo>
                  <a:cubicBezTo>
                    <a:pt x="14409" y="0"/>
                    <a:pt x="0" y="14401"/>
                    <a:pt x="0" y="32169"/>
                  </a:cubicBezTo>
                  <a:cubicBezTo>
                    <a:pt x="0" y="49938"/>
                    <a:pt x="14409" y="64339"/>
                    <a:pt x="32169" y="64339"/>
                  </a:cubicBezTo>
                  <a:lnTo>
                    <a:pt x="33258" y="64339"/>
                  </a:lnTo>
                  <a:cubicBezTo>
                    <a:pt x="51027" y="64339"/>
                    <a:pt x="65428" y="49938"/>
                    <a:pt x="65428" y="32169"/>
                  </a:cubicBezTo>
                  <a:cubicBezTo>
                    <a:pt x="65428" y="14401"/>
                    <a:pt x="51027" y="0"/>
                    <a:pt x="33258" y="0"/>
                  </a:cubicBezTo>
                  <a:close/>
                </a:path>
              </a:pathLst>
            </a:custGeom>
            <a:grpFill/>
            <a:ln w="21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4" name="Prostoročno: oblika 83">
              <a:extLst>
                <a:ext uri="{FF2B5EF4-FFF2-40B4-BE49-F238E27FC236}">
                  <a16:creationId xmlns:a16="http://schemas.microsoft.com/office/drawing/2014/main" id="{7C76FECF-32AC-4AE3-8229-9470CDB47012}"/>
                </a:ext>
              </a:extLst>
            </p:cNvPr>
            <p:cNvSpPr/>
            <p:nvPr/>
          </p:nvSpPr>
          <p:spPr>
            <a:xfrm>
              <a:off x="6161861" y="2725308"/>
              <a:ext cx="65427" cy="64338"/>
            </a:xfrm>
            <a:custGeom>
              <a:avLst/>
              <a:gdLst>
                <a:gd name="connsiteX0" fmla="*/ 33258 w 65427"/>
                <a:gd name="connsiteY0" fmla="*/ 0 h 64338"/>
                <a:gd name="connsiteX1" fmla="*/ 32169 w 65427"/>
                <a:gd name="connsiteY1" fmla="*/ 0 h 64338"/>
                <a:gd name="connsiteX2" fmla="*/ 0 w 65427"/>
                <a:gd name="connsiteY2" fmla="*/ 32169 h 64338"/>
                <a:gd name="connsiteX3" fmla="*/ 32169 w 65427"/>
                <a:gd name="connsiteY3" fmla="*/ 64339 h 64338"/>
                <a:gd name="connsiteX4" fmla="*/ 33258 w 65427"/>
                <a:gd name="connsiteY4" fmla="*/ 64339 h 64338"/>
                <a:gd name="connsiteX5" fmla="*/ 65428 w 65427"/>
                <a:gd name="connsiteY5" fmla="*/ 32169 h 64338"/>
                <a:gd name="connsiteX6" fmla="*/ 33258 w 65427"/>
                <a:gd name="connsiteY6" fmla="*/ 0 h 64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427" h="64338">
                  <a:moveTo>
                    <a:pt x="33258" y="0"/>
                  </a:moveTo>
                  <a:lnTo>
                    <a:pt x="32169" y="0"/>
                  </a:lnTo>
                  <a:cubicBezTo>
                    <a:pt x="14409" y="0"/>
                    <a:pt x="0" y="14401"/>
                    <a:pt x="0" y="32169"/>
                  </a:cubicBezTo>
                  <a:cubicBezTo>
                    <a:pt x="0" y="49938"/>
                    <a:pt x="14409" y="64339"/>
                    <a:pt x="32169" y="64339"/>
                  </a:cubicBezTo>
                  <a:lnTo>
                    <a:pt x="33258" y="64339"/>
                  </a:lnTo>
                  <a:cubicBezTo>
                    <a:pt x="51027" y="64339"/>
                    <a:pt x="65428" y="49938"/>
                    <a:pt x="65428" y="32169"/>
                  </a:cubicBezTo>
                  <a:cubicBezTo>
                    <a:pt x="65428" y="14401"/>
                    <a:pt x="51027" y="0"/>
                    <a:pt x="33258" y="0"/>
                  </a:cubicBezTo>
                  <a:close/>
                </a:path>
              </a:pathLst>
            </a:custGeom>
            <a:grpFill/>
            <a:ln w="21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87" name="Grafika 85">
            <a:extLst>
              <a:ext uri="{FF2B5EF4-FFF2-40B4-BE49-F238E27FC236}">
                <a16:creationId xmlns:a16="http://schemas.microsoft.com/office/drawing/2014/main" id="{6A929295-7575-4B53-885F-AF5F5EC6E28D}"/>
              </a:ext>
            </a:extLst>
          </p:cNvPr>
          <p:cNvSpPr>
            <a:spLocks noChangeAspect="1"/>
          </p:cNvSpPr>
          <p:nvPr/>
        </p:nvSpPr>
        <p:spPr>
          <a:xfrm>
            <a:off x="7594019" y="3238078"/>
            <a:ext cx="592758" cy="504000"/>
          </a:xfrm>
          <a:custGeom>
            <a:avLst/>
            <a:gdLst>
              <a:gd name="connsiteX0" fmla="*/ 746284 w 1170431"/>
              <a:gd name="connsiteY0" fmla="*/ 744950 h 995172"/>
              <a:gd name="connsiteX1" fmla="*/ 710375 w 1170431"/>
              <a:gd name="connsiteY1" fmla="*/ 568928 h 995172"/>
              <a:gd name="connsiteX2" fmla="*/ 1055561 w 1170431"/>
              <a:gd name="connsiteY2" fmla="*/ 568928 h 995172"/>
              <a:gd name="connsiteX3" fmla="*/ 1019651 w 1170431"/>
              <a:gd name="connsiteY3" fmla="*/ 744950 h 995172"/>
              <a:gd name="connsiteX4" fmla="*/ 951548 w 1170431"/>
              <a:gd name="connsiteY4" fmla="*/ 744950 h 995172"/>
              <a:gd name="connsiteX5" fmla="*/ 992219 w 1170431"/>
              <a:gd name="connsiteY5" fmla="*/ 841248 h 995172"/>
              <a:gd name="connsiteX6" fmla="*/ 1170432 w 1170431"/>
              <a:gd name="connsiteY6" fmla="*/ 946690 h 995172"/>
              <a:gd name="connsiteX7" fmla="*/ 1170432 w 1170431"/>
              <a:gd name="connsiteY7" fmla="*/ 988981 h 995172"/>
              <a:gd name="connsiteX8" fmla="*/ 1164241 w 1170431"/>
              <a:gd name="connsiteY8" fmla="*/ 995172 h 995172"/>
              <a:gd name="connsiteX9" fmla="*/ 0 w 1170431"/>
              <a:gd name="connsiteY9" fmla="*/ 995172 h 995172"/>
              <a:gd name="connsiteX10" fmla="*/ 0 w 1170431"/>
              <a:gd name="connsiteY10" fmla="*/ 872776 h 995172"/>
              <a:gd name="connsiteX11" fmla="*/ 228695 w 1170431"/>
              <a:gd name="connsiteY11" fmla="*/ 741712 h 995172"/>
              <a:gd name="connsiteX12" fmla="*/ 181547 w 1170431"/>
              <a:gd name="connsiteY12" fmla="*/ 635603 h 995172"/>
              <a:gd name="connsiteX13" fmla="*/ 174593 w 1170431"/>
              <a:gd name="connsiteY13" fmla="*/ 531305 h 995172"/>
              <a:gd name="connsiteX14" fmla="*/ 181261 w 1170431"/>
              <a:gd name="connsiteY14" fmla="*/ 453676 h 995172"/>
              <a:gd name="connsiteX15" fmla="*/ 478155 w 1170431"/>
              <a:gd name="connsiteY15" fmla="*/ 453676 h 995172"/>
              <a:gd name="connsiteX16" fmla="*/ 482727 w 1170431"/>
              <a:gd name="connsiteY16" fmla="*/ 528161 h 995172"/>
              <a:gd name="connsiteX17" fmla="*/ 477869 w 1170431"/>
              <a:gd name="connsiteY17" fmla="*/ 635603 h 995172"/>
              <a:gd name="connsiteX18" fmla="*/ 433483 w 1170431"/>
              <a:gd name="connsiteY18" fmla="*/ 741712 h 995172"/>
              <a:gd name="connsiteX19" fmla="*/ 649796 w 1170431"/>
              <a:gd name="connsiteY19" fmla="*/ 886301 h 995172"/>
              <a:gd name="connsiteX20" fmla="*/ 778574 w 1170431"/>
              <a:gd name="connsiteY20" fmla="*/ 838010 h 995172"/>
              <a:gd name="connsiteX21" fmla="*/ 813435 w 1170431"/>
              <a:gd name="connsiteY21" fmla="*/ 744950 h 995172"/>
              <a:gd name="connsiteX22" fmla="*/ 746284 w 1170431"/>
              <a:gd name="connsiteY22" fmla="*/ 744950 h 995172"/>
              <a:gd name="connsiteX23" fmla="*/ 746284 w 1170431"/>
              <a:gd name="connsiteY23" fmla="*/ 744950 h 995172"/>
              <a:gd name="connsiteX24" fmla="*/ 746284 w 1170431"/>
              <a:gd name="connsiteY24" fmla="*/ 744950 h 995172"/>
              <a:gd name="connsiteX25" fmla="*/ 499110 w 1170431"/>
              <a:gd name="connsiteY25" fmla="*/ 0 h 995172"/>
              <a:gd name="connsiteX26" fmla="*/ 390620 w 1170431"/>
              <a:gd name="connsiteY26" fmla="*/ 0 h 995172"/>
              <a:gd name="connsiteX27" fmla="*/ 347853 w 1170431"/>
              <a:gd name="connsiteY27" fmla="*/ 17621 h 995172"/>
              <a:gd name="connsiteX28" fmla="*/ 330232 w 1170431"/>
              <a:gd name="connsiteY28" fmla="*/ 60389 h 995172"/>
              <a:gd name="connsiteX29" fmla="*/ 330232 w 1170431"/>
              <a:gd name="connsiteY29" fmla="*/ 166211 h 995172"/>
              <a:gd name="connsiteX30" fmla="*/ 347853 w 1170431"/>
              <a:gd name="connsiteY30" fmla="*/ 208979 h 995172"/>
              <a:gd name="connsiteX31" fmla="*/ 390620 w 1170431"/>
              <a:gd name="connsiteY31" fmla="*/ 226600 h 995172"/>
              <a:gd name="connsiteX32" fmla="*/ 437198 w 1170431"/>
              <a:gd name="connsiteY32" fmla="*/ 226600 h 995172"/>
              <a:gd name="connsiteX33" fmla="*/ 424148 w 1170431"/>
              <a:gd name="connsiteY33" fmla="*/ 264414 h 995172"/>
              <a:gd name="connsiteX34" fmla="*/ 397764 w 1170431"/>
              <a:gd name="connsiteY34" fmla="*/ 298799 h 995172"/>
              <a:gd name="connsiteX35" fmla="*/ 460724 w 1170431"/>
              <a:gd name="connsiteY35" fmla="*/ 271367 h 995172"/>
              <a:gd name="connsiteX36" fmla="*/ 508254 w 1170431"/>
              <a:gd name="connsiteY36" fmla="*/ 226600 h 995172"/>
              <a:gd name="connsiteX37" fmla="*/ 548164 w 1170431"/>
              <a:gd name="connsiteY37" fmla="*/ 226600 h 995172"/>
              <a:gd name="connsiteX38" fmla="*/ 590931 w 1170431"/>
              <a:gd name="connsiteY38" fmla="*/ 208979 h 995172"/>
              <a:gd name="connsiteX39" fmla="*/ 608552 w 1170431"/>
              <a:gd name="connsiteY39" fmla="*/ 166211 h 995172"/>
              <a:gd name="connsiteX40" fmla="*/ 608552 w 1170431"/>
              <a:gd name="connsiteY40" fmla="*/ 60293 h 995172"/>
              <a:gd name="connsiteX41" fmla="*/ 590931 w 1170431"/>
              <a:gd name="connsiteY41" fmla="*/ 17526 h 995172"/>
              <a:gd name="connsiteX42" fmla="*/ 548259 w 1170431"/>
              <a:gd name="connsiteY42" fmla="*/ 0 h 995172"/>
              <a:gd name="connsiteX43" fmla="*/ 499110 w 1170431"/>
              <a:gd name="connsiteY43" fmla="*/ 0 h 995172"/>
              <a:gd name="connsiteX44" fmla="*/ 499110 w 1170431"/>
              <a:gd name="connsiteY44" fmla="*/ 0 h 995172"/>
              <a:gd name="connsiteX45" fmla="*/ 816388 w 1170431"/>
              <a:gd name="connsiteY45" fmla="*/ 121539 h 995172"/>
              <a:gd name="connsiteX46" fmla="*/ 816388 w 1170431"/>
              <a:gd name="connsiteY46" fmla="*/ 227362 h 995172"/>
              <a:gd name="connsiteX47" fmla="*/ 811149 w 1170431"/>
              <a:gd name="connsiteY47" fmla="*/ 254413 h 995172"/>
              <a:gd name="connsiteX48" fmla="*/ 795719 w 1170431"/>
              <a:gd name="connsiteY48" fmla="*/ 277178 h 995172"/>
              <a:gd name="connsiteX49" fmla="*/ 786384 w 1170431"/>
              <a:gd name="connsiteY49" fmla="*/ 284988 h 995172"/>
              <a:gd name="connsiteX50" fmla="*/ 776097 w 1170431"/>
              <a:gd name="connsiteY50" fmla="*/ 291084 h 995172"/>
              <a:gd name="connsiteX51" fmla="*/ 775526 w 1170431"/>
              <a:gd name="connsiteY51" fmla="*/ 291370 h 995172"/>
              <a:gd name="connsiteX52" fmla="*/ 761524 w 1170431"/>
              <a:gd name="connsiteY52" fmla="*/ 296037 h 995172"/>
              <a:gd name="connsiteX53" fmla="*/ 745903 w 1170431"/>
              <a:gd name="connsiteY53" fmla="*/ 297656 h 995172"/>
              <a:gd name="connsiteX54" fmla="*/ 712661 w 1170431"/>
              <a:gd name="connsiteY54" fmla="*/ 297656 h 995172"/>
              <a:gd name="connsiteX55" fmla="*/ 714756 w 1170431"/>
              <a:gd name="connsiteY55" fmla="*/ 304038 h 995172"/>
              <a:gd name="connsiteX56" fmla="*/ 721709 w 1170431"/>
              <a:gd name="connsiteY56" fmla="*/ 321469 h 995172"/>
              <a:gd name="connsiteX57" fmla="*/ 721709 w 1170431"/>
              <a:gd name="connsiteY57" fmla="*/ 321564 h 995172"/>
              <a:gd name="connsiteX58" fmla="*/ 731044 w 1170431"/>
              <a:gd name="connsiteY58" fmla="*/ 336995 h 995172"/>
              <a:gd name="connsiteX59" fmla="*/ 745522 w 1170431"/>
              <a:gd name="connsiteY59" fmla="*/ 352425 h 995172"/>
              <a:gd name="connsiteX60" fmla="*/ 746284 w 1170431"/>
              <a:gd name="connsiteY60" fmla="*/ 366427 h 995172"/>
              <a:gd name="connsiteX61" fmla="*/ 736473 w 1170431"/>
              <a:gd name="connsiteY61" fmla="*/ 369475 h 995172"/>
              <a:gd name="connsiteX62" fmla="*/ 701612 w 1170431"/>
              <a:gd name="connsiteY62" fmla="*/ 357473 h 995172"/>
              <a:gd name="connsiteX63" fmla="*/ 670560 w 1170431"/>
              <a:gd name="connsiteY63" fmla="*/ 340709 h 995172"/>
              <a:gd name="connsiteX64" fmla="*/ 643509 w 1170431"/>
              <a:gd name="connsiteY64" fmla="*/ 319373 h 995172"/>
              <a:gd name="connsiteX65" fmla="*/ 623507 w 1170431"/>
              <a:gd name="connsiteY65" fmla="*/ 297656 h 995172"/>
              <a:gd name="connsiteX66" fmla="*/ 588645 w 1170431"/>
              <a:gd name="connsiteY66" fmla="*/ 297656 h 995172"/>
              <a:gd name="connsiteX67" fmla="*/ 569690 w 1170431"/>
              <a:gd name="connsiteY67" fmla="*/ 295275 h 995172"/>
              <a:gd name="connsiteX68" fmla="*/ 552545 w 1170431"/>
              <a:gd name="connsiteY68" fmla="*/ 287846 h 995172"/>
              <a:gd name="connsiteX69" fmla="*/ 549212 w 1170431"/>
              <a:gd name="connsiteY69" fmla="*/ 274225 h 995172"/>
              <a:gd name="connsiteX70" fmla="*/ 562832 w 1170431"/>
              <a:gd name="connsiteY70" fmla="*/ 270891 h 995172"/>
              <a:gd name="connsiteX71" fmla="*/ 574929 w 1170431"/>
              <a:gd name="connsiteY71" fmla="*/ 276130 h 995172"/>
              <a:gd name="connsiteX72" fmla="*/ 588645 w 1170431"/>
              <a:gd name="connsiteY72" fmla="*/ 277844 h 995172"/>
              <a:gd name="connsiteX73" fmla="*/ 628460 w 1170431"/>
              <a:gd name="connsiteY73" fmla="*/ 277844 h 995172"/>
              <a:gd name="connsiteX74" fmla="*/ 636461 w 1170431"/>
              <a:gd name="connsiteY74" fmla="*/ 281845 h 995172"/>
              <a:gd name="connsiteX75" fmla="*/ 657225 w 1170431"/>
              <a:gd name="connsiteY75" fmla="*/ 304991 h 995172"/>
              <a:gd name="connsiteX76" fmla="*/ 681609 w 1170431"/>
              <a:gd name="connsiteY76" fmla="*/ 324136 h 995172"/>
              <a:gd name="connsiteX77" fmla="*/ 708374 w 1170431"/>
              <a:gd name="connsiteY77" fmla="*/ 338804 h 995172"/>
              <a:gd name="connsiteX78" fmla="*/ 703612 w 1170431"/>
              <a:gd name="connsiteY78" fmla="*/ 329660 h 995172"/>
              <a:gd name="connsiteX79" fmla="*/ 696182 w 1170431"/>
              <a:gd name="connsiteY79" fmla="*/ 310610 h 995172"/>
              <a:gd name="connsiteX80" fmla="*/ 690277 w 1170431"/>
              <a:gd name="connsiteY80" fmla="*/ 291275 h 995172"/>
              <a:gd name="connsiteX81" fmla="*/ 689705 w 1170431"/>
              <a:gd name="connsiteY81" fmla="*/ 287846 h 995172"/>
              <a:gd name="connsiteX82" fmla="*/ 699707 w 1170431"/>
              <a:gd name="connsiteY82" fmla="*/ 277844 h 995172"/>
              <a:gd name="connsiteX83" fmla="*/ 745998 w 1170431"/>
              <a:gd name="connsiteY83" fmla="*/ 277844 h 995172"/>
              <a:gd name="connsiteX84" fmla="*/ 757333 w 1170431"/>
              <a:gd name="connsiteY84" fmla="*/ 276606 h 995172"/>
              <a:gd name="connsiteX85" fmla="*/ 767048 w 1170431"/>
              <a:gd name="connsiteY85" fmla="*/ 273368 h 995172"/>
              <a:gd name="connsiteX86" fmla="*/ 767429 w 1170431"/>
              <a:gd name="connsiteY86" fmla="*/ 273082 h 995172"/>
              <a:gd name="connsiteX87" fmla="*/ 774763 w 1170431"/>
              <a:gd name="connsiteY87" fmla="*/ 268796 h 995172"/>
              <a:gd name="connsiteX88" fmla="*/ 781526 w 1170431"/>
              <a:gd name="connsiteY88" fmla="*/ 262890 h 995172"/>
              <a:gd name="connsiteX89" fmla="*/ 792575 w 1170431"/>
              <a:gd name="connsiteY89" fmla="*/ 246602 h 995172"/>
              <a:gd name="connsiteX90" fmla="*/ 796195 w 1170431"/>
              <a:gd name="connsiteY90" fmla="*/ 227171 h 995172"/>
              <a:gd name="connsiteX91" fmla="*/ 796195 w 1170431"/>
              <a:gd name="connsiteY91" fmla="*/ 121730 h 995172"/>
              <a:gd name="connsiteX92" fmla="*/ 792575 w 1170431"/>
              <a:gd name="connsiteY92" fmla="*/ 102299 h 995172"/>
              <a:gd name="connsiteX93" fmla="*/ 781526 w 1170431"/>
              <a:gd name="connsiteY93" fmla="*/ 86011 h 995172"/>
              <a:gd name="connsiteX94" fmla="*/ 765238 w 1170431"/>
              <a:gd name="connsiteY94" fmla="*/ 74962 h 995172"/>
              <a:gd name="connsiteX95" fmla="*/ 745808 w 1170431"/>
              <a:gd name="connsiteY95" fmla="*/ 71342 h 995172"/>
              <a:gd name="connsiteX96" fmla="*/ 675513 w 1170431"/>
              <a:gd name="connsiteY96" fmla="*/ 71342 h 995172"/>
              <a:gd name="connsiteX97" fmla="*/ 665512 w 1170431"/>
              <a:gd name="connsiteY97" fmla="*/ 61341 h 995172"/>
              <a:gd name="connsiteX98" fmla="*/ 675513 w 1170431"/>
              <a:gd name="connsiteY98" fmla="*/ 51340 h 995172"/>
              <a:gd name="connsiteX99" fmla="*/ 745808 w 1170431"/>
              <a:gd name="connsiteY99" fmla="*/ 51340 h 995172"/>
              <a:gd name="connsiteX100" fmla="*/ 772668 w 1170431"/>
              <a:gd name="connsiteY100" fmla="*/ 56579 h 995172"/>
              <a:gd name="connsiteX101" fmla="*/ 795433 w 1170431"/>
              <a:gd name="connsiteY101" fmla="*/ 71914 h 995172"/>
              <a:gd name="connsiteX102" fmla="*/ 810768 w 1170431"/>
              <a:gd name="connsiteY102" fmla="*/ 94678 h 995172"/>
              <a:gd name="connsiteX103" fmla="*/ 816007 w 1170431"/>
              <a:gd name="connsiteY103" fmla="*/ 121539 h 995172"/>
              <a:gd name="connsiteX104" fmla="*/ 816388 w 1170431"/>
              <a:gd name="connsiteY104" fmla="*/ 121539 h 995172"/>
              <a:gd name="connsiteX105" fmla="*/ 816388 w 1170431"/>
              <a:gd name="connsiteY105" fmla="*/ 121539 h 995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1170431" h="995172">
                <a:moveTo>
                  <a:pt x="746284" y="744950"/>
                </a:moveTo>
                <a:cubicBezTo>
                  <a:pt x="571691" y="744950"/>
                  <a:pt x="686657" y="758666"/>
                  <a:pt x="710375" y="568928"/>
                </a:cubicBezTo>
                <a:cubicBezTo>
                  <a:pt x="745903" y="285179"/>
                  <a:pt x="1015746" y="285179"/>
                  <a:pt x="1055561" y="568928"/>
                </a:cubicBezTo>
                <a:cubicBezTo>
                  <a:pt x="1081088" y="751523"/>
                  <a:pt x="1190530" y="744950"/>
                  <a:pt x="1019651" y="744950"/>
                </a:cubicBezTo>
                <a:lnTo>
                  <a:pt x="951548" y="744950"/>
                </a:lnTo>
                <a:cubicBezTo>
                  <a:pt x="951262" y="791432"/>
                  <a:pt x="944023" y="815150"/>
                  <a:pt x="992219" y="841248"/>
                </a:cubicBezTo>
                <a:cubicBezTo>
                  <a:pt x="1040321" y="867251"/>
                  <a:pt x="1170432" y="880682"/>
                  <a:pt x="1170432" y="946690"/>
                </a:cubicBezTo>
                <a:lnTo>
                  <a:pt x="1170432" y="988981"/>
                </a:lnTo>
                <a:cubicBezTo>
                  <a:pt x="1170432" y="992410"/>
                  <a:pt x="1167670" y="995172"/>
                  <a:pt x="1164241" y="995172"/>
                </a:cubicBezTo>
                <a:cubicBezTo>
                  <a:pt x="776192" y="995172"/>
                  <a:pt x="388049" y="995172"/>
                  <a:pt x="0" y="995172"/>
                </a:cubicBezTo>
                <a:lnTo>
                  <a:pt x="0" y="872776"/>
                </a:lnTo>
                <a:cubicBezTo>
                  <a:pt x="51721" y="849725"/>
                  <a:pt x="215932" y="806387"/>
                  <a:pt x="228695" y="741712"/>
                </a:cubicBezTo>
                <a:cubicBezTo>
                  <a:pt x="232124" y="724376"/>
                  <a:pt x="192119" y="666369"/>
                  <a:pt x="181547" y="635603"/>
                </a:cubicBezTo>
                <a:cubicBezTo>
                  <a:pt x="165164" y="609410"/>
                  <a:pt x="155067" y="559499"/>
                  <a:pt x="174593" y="531305"/>
                </a:cubicBezTo>
                <a:cubicBezTo>
                  <a:pt x="186214" y="514445"/>
                  <a:pt x="181261" y="475107"/>
                  <a:pt x="181261" y="453676"/>
                </a:cubicBezTo>
                <a:cubicBezTo>
                  <a:pt x="181261" y="284131"/>
                  <a:pt x="478155" y="284226"/>
                  <a:pt x="478155" y="453676"/>
                </a:cubicBezTo>
                <a:cubicBezTo>
                  <a:pt x="478155" y="470725"/>
                  <a:pt x="474726" y="515779"/>
                  <a:pt x="482727" y="528161"/>
                </a:cubicBezTo>
                <a:cubicBezTo>
                  <a:pt x="502920" y="559308"/>
                  <a:pt x="496348" y="606076"/>
                  <a:pt x="477869" y="635603"/>
                </a:cubicBezTo>
                <a:cubicBezTo>
                  <a:pt x="469201" y="664845"/>
                  <a:pt x="431578" y="725710"/>
                  <a:pt x="433483" y="741712"/>
                </a:cubicBezTo>
                <a:cubicBezTo>
                  <a:pt x="447104" y="857060"/>
                  <a:pt x="589407" y="799910"/>
                  <a:pt x="649796" y="886301"/>
                </a:cubicBezTo>
                <a:cubicBezTo>
                  <a:pt x="689801" y="869252"/>
                  <a:pt x="742950" y="859346"/>
                  <a:pt x="778574" y="838010"/>
                </a:cubicBezTo>
                <a:cubicBezTo>
                  <a:pt x="820960" y="812673"/>
                  <a:pt x="813721" y="787146"/>
                  <a:pt x="813435" y="744950"/>
                </a:cubicBezTo>
                <a:lnTo>
                  <a:pt x="746284" y="744950"/>
                </a:lnTo>
                <a:lnTo>
                  <a:pt x="746284" y="744950"/>
                </a:lnTo>
                <a:lnTo>
                  <a:pt x="746284" y="744950"/>
                </a:lnTo>
                <a:close/>
                <a:moveTo>
                  <a:pt x="499110" y="0"/>
                </a:moveTo>
                <a:lnTo>
                  <a:pt x="390620" y="0"/>
                </a:lnTo>
                <a:cubicBezTo>
                  <a:pt x="373951" y="0"/>
                  <a:pt x="359759" y="5906"/>
                  <a:pt x="347853" y="17621"/>
                </a:cubicBezTo>
                <a:cubicBezTo>
                  <a:pt x="336042" y="29337"/>
                  <a:pt x="330232" y="43625"/>
                  <a:pt x="330232" y="60389"/>
                </a:cubicBezTo>
                <a:lnTo>
                  <a:pt x="330232" y="166211"/>
                </a:lnTo>
                <a:cubicBezTo>
                  <a:pt x="330232" y="182975"/>
                  <a:pt x="336137" y="197263"/>
                  <a:pt x="347853" y="208979"/>
                </a:cubicBezTo>
                <a:cubicBezTo>
                  <a:pt x="359569" y="220694"/>
                  <a:pt x="373856" y="226600"/>
                  <a:pt x="390620" y="226600"/>
                </a:cubicBezTo>
                <a:lnTo>
                  <a:pt x="437198" y="226600"/>
                </a:lnTo>
                <a:cubicBezTo>
                  <a:pt x="433769" y="239935"/>
                  <a:pt x="429482" y="252603"/>
                  <a:pt x="424148" y="264414"/>
                </a:cubicBezTo>
                <a:cubicBezTo>
                  <a:pt x="418910" y="276416"/>
                  <a:pt x="410051" y="287846"/>
                  <a:pt x="397764" y="298799"/>
                </a:cubicBezTo>
                <a:cubicBezTo>
                  <a:pt x="421291" y="292703"/>
                  <a:pt x="442246" y="283464"/>
                  <a:pt x="460724" y="271367"/>
                </a:cubicBezTo>
                <a:cubicBezTo>
                  <a:pt x="479108" y="259366"/>
                  <a:pt x="495110" y="244316"/>
                  <a:pt x="508254" y="226600"/>
                </a:cubicBezTo>
                <a:lnTo>
                  <a:pt x="548164" y="226600"/>
                </a:lnTo>
                <a:cubicBezTo>
                  <a:pt x="564833" y="226600"/>
                  <a:pt x="579025" y="220599"/>
                  <a:pt x="590931" y="208979"/>
                </a:cubicBezTo>
                <a:cubicBezTo>
                  <a:pt x="602742" y="197263"/>
                  <a:pt x="608552" y="182975"/>
                  <a:pt x="608552" y="166211"/>
                </a:cubicBezTo>
                <a:lnTo>
                  <a:pt x="608552" y="60293"/>
                </a:lnTo>
                <a:cubicBezTo>
                  <a:pt x="608552" y="43625"/>
                  <a:pt x="602647" y="29432"/>
                  <a:pt x="590931" y="17526"/>
                </a:cubicBezTo>
                <a:cubicBezTo>
                  <a:pt x="579311" y="5715"/>
                  <a:pt x="565023" y="0"/>
                  <a:pt x="548259" y="0"/>
                </a:cubicBezTo>
                <a:lnTo>
                  <a:pt x="499110" y="0"/>
                </a:lnTo>
                <a:lnTo>
                  <a:pt x="499110" y="0"/>
                </a:lnTo>
                <a:close/>
                <a:moveTo>
                  <a:pt x="816388" y="121539"/>
                </a:moveTo>
                <a:lnTo>
                  <a:pt x="816388" y="227362"/>
                </a:lnTo>
                <a:cubicBezTo>
                  <a:pt x="816388" y="236982"/>
                  <a:pt x="814673" y="246031"/>
                  <a:pt x="811149" y="254413"/>
                </a:cubicBezTo>
                <a:cubicBezTo>
                  <a:pt x="807720" y="262795"/>
                  <a:pt x="802672" y="270415"/>
                  <a:pt x="795719" y="277178"/>
                </a:cubicBezTo>
                <a:cubicBezTo>
                  <a:pt x="792766" y="280130"/>
                  <a:pt x="789623" y="282797"/>
                  <a:pt x="786384" y="284988"/>
                </a:cubicBezTo>
                <a:cubicBezTo>
                  <a:pt x="783050" y="287369"/>
                  <a:pt x="779621" y="289370"/>
                  <a:pt x="776097" y="291084"/>
                </a:cubicBezTo>
                <a:cubicBezTo>
                  <a:pt x="776002" y="291179"/>
                  <a:pt x="775716" y="291179"/>
                  <a:pt x="775526" y="291370"/>
                </a:cubicBezTo>
                <a:cubicBezTo>
                  <a:pt x="770954" y="293465"/>
                  <a:pt x="766382" y="294989"/>
                  <a:pt x="761524" y="296037"/>
                </a:cubicBezTo>
                <a:cubicBezTo>
                  <a:pt x="756476" y="297085"/>
                  <a:pt x="751237" y="297656"/>
                  <a:pt x="745903" y="297656"/>
                </a:cubicBezTo>
                <a:lnTo>
                  <a:pt x="712661" y="297656"/>
                </a:lnTo>
                <a:cubicBezTo>
                  <a:pt x="713327" y="299752"/>
                  <a:pt x="713994" y="301943"/>
                  <a:pt x="714756" y="304038"/>
                </a:cubicBezTo>
                <a:cubicBezTo>
                  <a:pt x="716756" y="309944"/>
                  <a:pt x="719138" y="315754"/>
                  <a:pt x="721709" y="321469"/>
                </a:cubicBezTo>
                <a:lnTo>
                  <a:pt x="721709" y="321564"/>
                </a:lnTo>
                <a:cubicBezTo>
                  <a:pt x="723995" y="326898"/>
                  <a:pt x="727138" y="331946"/>
                  <a:pt x="731044" y="336995"/>
                </a:cubicBezTo>
                <a:cubicBezTo>
                  <a:pt x="735044" y="342233"/>
                  <a:pt x="739807" y="347282"/>
                  <a:pt x="745522" y="352425"/>
                </a:cubicBezTo>
                <a:cubicBezTo>
                  <a:pt x="749618" y="356045"/>
                  <a:pt x="750094" y="362236"/>
                  <a:pt x="746284" y="366427"/>
                </a:cubicBezTo>
                <a:cubicBezTo>
                  <a:pt x="743712" y="369380"/>
                  <a:pt x="739902" y="370427"/>
                  <a:pt x="736473" y="369475"/>
                </a:cubicBezTo>
                <a:cubicBezTo>
                  <a:pt x="724186" y="366236"/>
                  <a:pt x="712470" y="362331"/>
                  <a:pt x="701612" y="357473"/>
                </a:cubicBezTo>
                <a:cubicBezTo>
                  <a:pt x="690658" y="352711"/>
                  <a:pt x="680276" y="347091"/>
                  <a:pt x="670560" y="340709"/>
                </a:cubicBezTo>
                <a:cubicBezTo>
                  <a:pt x="660940" y="334423"/>
                  <a:pt x="651891" y="327279"/>
                  <a:pt x="643509" y="319373"/>
                </a:cubicBezTo>
                <a:cubicBezTo>
                  <a:pt x="636461" y="312706"/>
                  <a:pt x="629793" y="305372"/>
                  <a:pt x="623507" y="297656"/>
                </a:cubicBezTo>
                <a:lnTo>
                  <a:pt x="588645" y="297656"/>
                </a:lnTo>
                <a:cubicBezTo>
                  <a:pt x="582073" y="297656"/>
                  <a:pt x="575691" y="296894"/>
                  <a:pt x="569690" y="295275"/>
                </a:cubicBezTo>
                <a:cubicBezTo>
                  <a:pt x="563690" y="293656"/>
                  <a:pt x="557975" y="291179"/>
                  <a:pt x="552545" y="287846"/>
                </a:cubicBezTo>
                <a:cubicBezTo>
                  <a:pt x="547878" y="285083"/>
                  <a:pt x="546449" y="278892"/>
                  <a:pt x="549212" y="274225"/>
                </a:cubicBezTo>
                <a:cubicBezTo>
                  <a:pt x="551974" y="269558"/>
                  <a:pt x="558165" y="268129"/>
                  <a:pt x="562832" y="270891"/>
                </a:cubicBezTo>
                <a:cubicBezTo>
                  <a:pt x="566547" y="273177"/>
                  <a:pt x="570548" y="274892"/>
                  <a:pt x="574929" y="276130"/>
                </a:cubicBezTo>
                <a:cubicBezTo>
                  <a:pt x="579215" y="277368"/>
                  <a:pt x="583883" y="277844"/>
                  <a:pt x="588645" y="277844"/>
                </a:cubicBezTo>
                <a:lnTo>
                  <a:pt x="628460" y="277844"/>
                </a:lnTo>
                <a:cubicBezTo>
                  <a:pt x="631508" y="277844"/>
                  <a:pt x="634460" y="279178"/>
                  <a:pt x="636461" y="281845"/>
                </a:cubicBezTo>
                <a:cubicBezTo>
                  <a:pt x="642747" y="290227"/>
                  <a:pt x="649605" y="297942"/>
                  <a:pt x="657225" y="304991"/>
                </a:cubicBezTo>
                <a:cubicBezTo>
                  <a:pt x="664655" y="312039"/>
                  <a:pt x="672846" y="318421"/>
                  <a:pt x="681609" y="324136"/>
                </a:cubicBezTo>
                <a:cubicBezTo>
                  <a:pt x="689991" y="329565"/>
                  <a:pt x="698945" y="334518"/>
                  <a:pt x="708374" y="338804"/>
                </a:cubicBezTo>
                <a:cubicBezTo>
                  <a:pt x="706469" y="335756"/>
                  <a:pt x="705040" y="332708"/>
                  <a:pt x="703612" y="329660"/>
                </a:cubicBezTo>
                <a:cubicBezTo>
                  <a:pt x="700945" y="323564"/>
                  <a:pt x="698373" y="317278"/>
                  <a:pt x="696182" y="310610"/>
                </a:cubicBezTo>
                <a:cubicBezTo>
                  <a:pt x="694087" y="304324"/>
                  <a:pt x="692087" y="297847"/>
                  <a:pt x="690277" y="291275"/>
                </a:cubicBezTo>
                <a:cubicBezTo>
                  <a:pt x="689896" y="290227"/>
                  <a:pt x="689705" y="288989"/>
                  <a:pt x="689705" y="287846"/>
                </a:cubicBezTo>
                <a:cubicBezTo>
                  <a:pt x="689705" y="282416"/>
                  <a:pt x="694087" y="277844"/>
                  <a:pt x="699707" y="277844"/>
                </a:cubicBezTo>
                <a:lnTo>
                  <a:pt x="745998" y="277844"/>
                </a:lnTo>
                <a:cubicBezTo>
                  <a:pt x="749999" y="277844"/>
                  <a:pt x="753713" y="277463"/>
                  <a:pt x="757333" y="276606"/>
                </a:cubicBezTo>
                <a:cubicBezTo>
                  <a:pt x="760762" y="275844"/>
                  <a:pt x="764000" y="274701"/>
                  <a:pt x="767048" y="273368"/>
                </a:cubicBezTo>
                <a:cubicBezTo>
                  <a:pt x="767144" y="273272"/>
                  <a:pt x="767334" y="273272"/>
                  <a:pt x="767429" y="273082"/>
                </a:cubicBezTo>
                <a:cubicBezTo>
                  <a:pt x="770001" y="271844"/>
                  <a:pt x="772478" y="270415"/>
                  <a:pt x="774763" y="268796"/>
                </a:cubicBezTo>
                <a:cubicBezTo>
                  <a:pt x="777145" y="267081"/>
                  <a:pt x="779431" y="265176"/>
                  <a:pt x="781526" y="262890"/>
                </a:cubicBezTo>
                <a:cubicBezTo>
                  <a:pt x="786479" y="257937"/>
                  <a:pt x="790194" y="252508"/>
                  <a:pt x="792575" y="246602"/>
                </a:cubicBezTo>
                <a:cubicBezTo>
                  <a:pt x="794957" y="240697"/>
                  <a:pt x="796195" y="234220"/>
                  <a:pt x="796195" y="227171"/>
                </a:cubicBezTo>
                <a:lnTo>
                  <a:pt x="796195" y="121730"/>
                </a:lnTo>
                <a:cubicBezTo>
                  <a:pt x="796195" y="114681"/>
                  <a:pt x="794957" y="108109"/>
                  <a:pt x="792575" y="102299"/>
                </a:cubicBezTo>
                <a:cubicBezTo>
                  <a:pt x="790194" y="96488"/>
                  <a:pt x="786479" y="90964"/>
                  <a:pt x="781526" y="86011"/>
                </a:cubicBezTo>
                <a:cubicBezTo>
                  <a:pt x="776573" y="81058"/>
                  <a:pt x="771144" y="77343"/>
                  <a:pt x="765238" y="74962"/>
                </a:cubicBezTo>
                <a:cubicBezTo>
                  <a:pt x="759333" y="72581"/>
                  <a:pt x="752856" y="71342"/>
                  <a:pt x="745808" y="71342"/>
                </a:cubicBezTo>
                <a:lnTo>
                  <a:pt x="675513" y="71342"/>
                </a:lnTo>
                <a:cubicBezTo>
                  <a:pt x="670084" y="71342"/>
                  <a:pt x="665512" y="66961"/>
                  <a:pt x="665512" y="61341"/>
                </a:cubicBezTo>
                <a:cubicBezTo>
                  <a:pt x="665512" y="55912"/>
                  <a:pt x="669893" y="51340"/>
                  <a:pt x="675513" y="51340"/>
                </a:cubicBezTo>
                <a:lnTo>
                  <a:pt x="745808" y="51340"/>
                </a:lnTo>
                <a:cubicBezTo>
                  <a:pt x="755428" y="51340"/>
                  <a:pt x="764286" y="53054"/>
                  <a:pt x="772668" y="56579"/>
                </a:cubicBezTo>
                <a:cubicBezTo>
                  <a:pt x="781050" y="60008"/>
                  <a:pt x="788480" y="65056"/>
                  <a:pt x="795433" y="71914"/>
                </a:cubicBezTo>
                <a:cubicBezTo>
                  <a:pt x="802196" y="78677"/>
                  <a:pt x="807434" y="86297"/>
                  <a:pt x="810768" y="94678"/>
                </a:cubicBezTo>
                <a:cubicBezTo>
                  <a:pt x="814197" y="103061"/>
                  <a:pt x="816007" y="112014"/>
                  <a:pt x="816007" y="121539"/>
                </a:cubicBezTo>
                <a:lnTo>
                  <a:pt x="816388" y="121539"/>
                </a:lnTo>
                <a:lnTo>
                  <a:pt x="816388" y="12153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88" name="Slika 87">
            <a:extLst>
              <a:ext uri="{FF2B5EF4-FFF2-40B4-BE49-F238E27FC236}">
                <a16:creationId xmlns:a16="http://schemas.microsoft.com/office/drawing/2014/main" id="{6D125A14-F653-4573-B3ED-E2F68B501A0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546" y="873999"/>
            <a:ext cx="504000" cy="504000"/>
          </a:xfrm>
          <a:prstGeom prst="rect">
            <a:avLst/>
          </a:prstGeom>
        </p:spPr>
      </p:pic>
      <p:grpSp>
        <p:nvGrpSpPr>
          <p:cNvPr id="30" name="Grafika 53">
            <a:extLst>
              <a:ext uri="{FF2B5EF4-FFF2-40B4-BE49-F238E27FC236}">
                <a16:creationId xmlns:a16="http://schemas.microsoft.com/office/drawing/2014/main" id="{1582C7FE-6D18-4064-9A26-6B450F3F6035}"/>
              </a:ext>
            </a:extLst>
          </p:cNvPr>
          <p:cNvGrpSpPr>
            <a:grpSpLocks noChangeAspect="1"/>
          </p:cNvGrpSpPr>
          <p:nvPr/>
        </p:nvGrpSpPr>
        <p:grpSpPr>
          <a:xfrm>
            <a:off x="7598001" y="1919594"/>
            <a:ext cx="546468" cy="432000"/>
            <a:chOff x="8099538" y="5460339"/>
            <a:chExt cx="683085" cy="563943"/>
          </a:xfrm>
          <a:noFill/>
        </p:grpSpPr>
        <p:sp>
          <p:nvSpPr>
            <p:cNvPr id="32" name="Prostoročno: oblika 31">
              <a:extLst>
                <a:ext uri="{FF2B5EF4-FFF2-40B4-BE49-F238E27FC236}">
                  <a16:creationId xmlns:a16="http://schemas.microsoft.com/office/drawing/2014/main" id="{C129A45C-B6BB-444C-ACA9-28E268FB13D4}"/>
                </a:ext>
              </a:extLst>
            </p:cNvPr>
            <p:cNvSpPr/>
            <p:nvPr/>
          </p:nvSpPr>
          <p:spPr>
            <a:xfrm>
              <a:off x="8099538" y="5460339"/>
              <a:ext cx="683085" cy="563943"/>
            </a:xfrm>
            <a:custGeom>
              <a:avLst/>
              <a:gdLst>
                <a:gd name="connsiteX0" fmla="*/ 603657 w 683085"/>
                <a:gd name="connsiteY0" fmla="*/ 428914 h 563943"/>
                <a:gd name="connsiteX1" fmla="*/ 427326 w 683085"/>
                <a:gd name="connsiteY1" fmla="*/ 428914 h 563943"/>
                <a:gd name="connsiteX2" fmla="*/ 174743 w 683085"/>
                <a:gd name="connsiteY2" fmla="*/ 563943 h 563943"/>
                <a:gd name="connsiteX3" fmla="*/ 174743 w 683085"/>
                <a:gd name="connsiteY3" fmla="*/ 428914 h 563943"/>
                <a:gd name="connsiteX4" fmla="*/ 37331 w 683085"/>
                <a:gd name="connsiteY4" fmla="*/ 428914 h 563943"/>
                <a:gd name="connsiteX5" fmla="*/ 0 w 683085"/>
                <a:gd name="connsiteY5" fmla="*/ 391583 h 563943"/>
                <a:gd name="connsiteX6" fmla="*/ 0 w 683085"/>
                <a:gd name="connsiteY6" fmla="*/ 37331 h 563943"/>
                <a:gd name="connsiteX7" fmla="*/ 37331 w 683085"/>
                <a:gd name="connsiteY7" fmla="*/ 0 h 563943"/>
                <a:gd name="connsiteX8" fmla="*/ 645755 w 683085"/>
                <a:gd name="connsiteY8" fmla="*/ 0 h 563943"/>
                <a:gd name="connsiteX9" fmla="*/ 683086 w 683085"/>
                <a:gd name="connsiteY9" fmla="*/ 37331 h 563943"/>
                <a:gd name="connsiteX10" fmla="*/ 683086 w 683085"/>
                <a:gd name="connsiteY10" fmla="*/ 389200 h 56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3085" h="563943">
                  <a:moveTo>
                    <a:pt x="603657" y="428914"/>
                  </a:moveTo>
                  <a:lnTo>
                    <a:pt x="427326" y="428914"/>
                  </a:lnTo>
                  <a:lnTo>
                    <a:pt x="174743" y="563943"/>
                  </a:lnTo>
                  <a:lnTo>
                    <a:pt x="174743" y="428914"/>
                  </a:lnTo>
                  <a:lnTo>
                    <a:pt x="37331" y="428914"/>
                  </a:lnTo>
                  <a:cubicBezTo>
                    <a:pt x="16680" y="428914"/>
                    <a:pt x="0" y="412234"/>
                    <a:pt x="0" y="391583"/>
                  </a:cubicBezTo>
                  <a:lnTo>
                    <a:pt x="0" y="37331"/>
                  </a:lnTo>
                  <a:cubicBezTo>
                    <a:pt x="0" y="16680"/>
                    <a:pt x="16680" y="0"/>
                    <a:pt x="37331" y="0"/>
                  </a:cubicBezTo>
                  <a:lnTo>
                    <a:pt x="645755" y="0"/>
                  </a:lnTo>
                  <a:cubicBezTo>
                    <a:pt x="666406" y="0"/>
                    <a:pt x="683086" y="16680"/>
                    <a:pt x="683086" y="37331"/>
                  </a:cubicBezTo>
                  <a:lnTo>
                    <a:pt x="683086" y="389200"/>
                  </a:lnTo>
                </a:path>
              </a:pathLst>
            </a:custGeom>
            <a:noFill/>
            <a:ln w="28575" cap="rnd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Prostoročno: oblika 32">
              <a:extLst>
                <a:ext uri="{FF2B5EF4-FFF2-40B4-BE49-F238E27FC236}">
                  <a16:creationId xmlns:a16="http://schemas.microsoft.com/office/drawing/2014/main" id="{210C3364-3F2E-41BA-A76E-162DE8F45FBA}"/>
                </a:ext>
              </a:extLst>
            </p:cNvPr>
            <p:cNvSpPr/>
            <p:nvPr/>
          </p:nvSpPr>
          <p:spPr>
            <a:xfrm>
              <a:off x="8211532" y="5599339"/>
              <a:ext cx="243845" cy="7942"/>
            </a:xfrm>
            <a:custGeom>
              <a:avLst/>
              <a:gdLst>
                <a:gd name="connsiteX0" fmla="*/ 0 w 243845"/>
                <a:gd name="connsiteY0" fmla="*/ 0 h 7942"/>
                <a:gd name="connsiteX1" fmla="*/ 243846 w 243845"/>
                <a:gd name="connsiteY1" fmla="*/ 0 h 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5" h="7942">
                  <a:moveTo>
                    <a:pt x="0" y="0"/>
                  </a:moveTo>
                  <a:lnTo>
                    <a:pt x="243846" y="0"/>
                  </a:lnTo>
                </a:path>
              </a:pathLst>
            </a:custGeom>
            <a:ln w="28575" cap="rnd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Prostoročno: oblika 33">
              <a:extLst>
                <a:ext uri="{FF2B5EF4-FFF2-40B4-BE49-F238E27FC236}">
                  <a16:creationId xmlns:a16="http://schemas.microsoft.com/office/drawing/2014/main" id="{3EA042A8-D33F-4EEC-88D0-72075825CCB3}"/>
                </a:ext>
              </a:extLst>
            </p:cNvPr>
            <p:cNvSpPr/>
            <p:nvPr/>
          </p:nvSpPr>
          <p:spPr>
            <a:xfrm>
              <a:off x="8211532" y="5702596"/>
              <a:ext cx="243845" cy="7942"/>
            </a:xfrm>
            <a:custGeom>
              <a:avLst/>
              <a:gdLst>
                <a:gd name="connsiteX0" fmla="*/ 0 w 243845"/>
                <a:gd name="connsiteY0" fmla="*/ 0 h 7942"/>
                <a:gd name="connsiteX1" fmla="*/ 243846 w 243845"/>
                <a:gd name="connsiteY1" fmla="*/ 0 h 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5" h="7942">
                  <a:moveTo>
                    <a:pt x="0" y="0"/>
                  </a:moveTo>
                  <a:lnTo>
                    <a:pt x="243846" y="0"/>
                  </a:lnTo>
                </a:path>
              </a:pathLst>
            </a:custGeom>
            <a:ln w="28575" cap="rnd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pic>
        <p:nvPicPr>
          <p:cNvPr id="35" name="Slika 34">
            <a:extLst>
              <a:ext uri="{FF2B5EF4-FFF2-40B4-BE49-F238E27FC236}">
                <a16:creationId xmlns:a16="http://schemas.microsoft.com/office/drawing/2014/main" id="{B70CE8F0-759F-4F0F-AA95-DC5238FE938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527" y="4041705"/>
            <a:ext cx="504000" cy="504000"/>
          </a:xfrm>
          <a:prstGeom prst="rect">
            <a:avLst/>
          </a:prstGeom>
        </p:spPr>
      </p:pic>
      <p:sp>
        <p:nvSpPr>
          <p:cNvPr id="2" name="Označba mesta noge 1">
            <a:extLst>
              <a:ext uri="{FF2B5EF4-FFF2-40B4-BE49-F238E27FC236}">
                <a16:creationId xmlns:a16="http://schemas.microsoft.com/office/drawing/2014/main" id="{92B6A1B6-19AE-44DA-BD7E-6FB5308EDAD5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 spc="-1" noProof="0"/>
              <a:t>15. april 2021 | ONLINE | Prenova S4 in prioriteta pametne stavbe in dom z lesno verigo</a:t>
            </a:r>
          </a:p>
        </p:txBody>
      </p:sp>
    </p:spTree>
    <p:extLst>
      <p:ext uri="{BB962C8B-B14F-4D97-AF65-F5344CB8AC3E}">
        <p14:creationId xmlns:p14="http://schemas.microsoft.com/office/powerpoint/2010/main" val="356061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67" grpId="0" animBg="1"/>
      <p:bldP spid="69" grpId="0" animBg="1"/>
      <p:bldP spid="8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63F92B-00B6-489F-8E10-E96E769FEC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3751283"/>
          </a:xfrm>
        </p:spPr>
        <p:txBody>
          <a:bodyPr/>
          <a:lstStyle/>
          <a:p>
            <a:r>
              <a:rPr lang="sl-SI" sz="2000" b="1" dirty="0"/>
              <a:t>Najmočneje poudarjeno področje in tudi največ aktivnosti v SRIP</a:t>
            </a:r>
          </a:p>
          <a:p>
            <a:r>
              <a:rPr lang="sl-SI" sz="2000" b="1" dirty="0"/>
              <a:t>RR projekti</a:t>
            </a:r>
          </a:p>
          <a:p>
            <a:pPr lvl="1"/>
            <a:r>
              <a:rPr lang="sl-SI" sz="1600" dirty="0"/>
              <a:t>Spodbujanje sodelovanja v projektih (H2020, Horizont Evropa,…)</a:t>
            </a:r>
          </a:p>
          <a:p>
            <a:pPr lvl="1"/>
            <a:r>
              <a:rPr lang="sl-SI" sz="1600" dirty="0"/>
              <a:t>Spodbujanje kompleksnih projektov </a:t>
            </a:r>
          </a:p>
          <a:p>
            <a:pPr lvl="1"/>
            <a:r>
              <a:rPr lang="sl-SI" sz="1600" dirty="0"/>
              <a:t>Razvoj na področju poslovnih modelov </a:t>
            </a:r>
          </a:p>
          <a:p>
            <a:r>
              <a:rPr lang="sl-SI" sz="2000" b="1" dirty="0"/>
              <a:t>Demonstracijski projekti</a:t>
            </a:r>
          </a:p>
          <a:p>
            <a:pPr lvl="1"/>
            <a:r>
              <a:rPr lang="sl-SI" sz="1600" dirty="0"/>
              <a:t>DREVO (Center znanosti) – </a:t>
            </a:r>
            <a:r>
              <a:rPr lang="sl-SI" sz="1600" b="1" dirty="0"/>
              <a:t>v nadaljevanju</a:t>
            </a:r>
          </a:p>
          <a:p>
            <a:pPr lvl="1"/>
            <a:r>
              <a:rPr lang="sl-SI" sz="1600" dirty="0"/>
              <a:t>SSRS – gradnja naprednih večstanovanjskih sosesk -  </a:t>
            </a:r>
            <a:r>
              <a:rPr lang="sl-SI" sz="1600" b="1" dirty="0"/>
              <a:t>v nadaljevanju</a:t>
            </a:r>
          </a:p>
          <a:p>
            <a:pPr lvl="2"/>
            <a:r>
              <a:rPr lang="sl-SI" sz="1600" dirty="0"/>
              <a:t>Izgradnja lesenega stanovanjskega bloka</a:t>
            </a:r>
          </a:p>
          <a:p>
            <a:pPr lvl="1"/>
            <a:r>
              <a:rPr lang="sl-SI" sz="1600" dirty="0"/>
              <a:t>Celovita prenova stanovanjskega bloka z lesom</a:t>
            </a:r>
          </a:p>
          <a:p>
            <a:pPr lvl="1"/>
            <a:r>
              <a:rPr lang="sl-SI" sz="1600" dirty="0"/>
              <a:t>Dom24h – </a:t>
            </a:r>
            <a:r>
              <a:rPr lang="sl-SI" sz="1600" b="1" dirty="0"/>
              <a:t>v nadaljevanju</a:t>
            </a:r>
            <a:r>
              <a:rPr lang="sl-SI" sz="1600" dirty="0"/>
              <a:t> </a:t>
            </a:r>
          </a:p>
          <a:p>
            <a:pPr lvl="1"/>
            <a:r>
              <a:rPr lang="sl-SI" sz="1600" dirty="0"/>
              <a:t>PamPIK - Razvoj strateških projektov z MORS – </a:t>
            </a:r>
            <a:r>
              <a:rPr lang="sl-SI" sz="1600" b="1" dirty="0"/>
              <a:t>v nadaljevanju</a:t>
            </a:r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nl-NL" dirty="0"/>
              <a:t>Skupn</a:t>
            </a:r>
            <a:r>
              <a:rPr lang="sl-SI" dirty="0"/>
              <a:t>i</a:t>
            </a:r>
            <a:r>
              <a:rPr lang="nl-NL" dirty="0"/>
              <a:t> razvoj in strateške verige vrednosti</a:t>
            </a:r>
            <a:endParaRPr lang="sl-SI" dirty="0"/>
          </a:p>
        </p:txBody>
      </p:sp>
      <p:sp>
        <p:nvSpPr>
          <p:cNvPr id="2" name="Označba mesta številke diapozitiva 1">
            <a:extLst>
              <a:ext uri="{FF2B5EF4-FFF2-40B4-BE49-F238E27FC236}">
                <a16:creationId xmlns:a16="http://schemas.microsoft.com/office/drawing/2014/main" id="{7DAE58B7-1705-4CBB-9C6E-518785410216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30</a:t>
            </a:fld>
            <a:endParaRPr lang="sl-SI" spc="-1" noProof="0"/>
          </a:p>
        </p:txBody>
      </p:sp>
    </p:spTree>
    <p:extLst>
      <p:ext uri="{BB962C8B-B14F-4D97-AF65-F5344CB8AC3E}">
        <p14:creationId xmlns:p14="http://schemas.microsoft.com/office/powerpoint/2010/main" val="11512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63F92B-00B6-489F-8E10-E96E769FEC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1162369"/>
          </a:xfrm>
        </p:spPr>
        <p:txBody>
          <a:bodyPr/>
          <a:lstStyle/>
          <a:p>
            <a:r>
              <a:rPr lang="sl-SI" sz="2000" b="1" dirty="0"/>
              <a:t>Strateški demonstracijski projekt z MIZŠ: DREVO v okviru Centra znanosti</a:t>
            </a:r>
          </a:p>
          <a:p>
            <a:pPr lvl="1"/>
            <a:r>
              <a:rPr lang="sl-SI" sz="1600" dirty="0"/>
              <a:t>nastaja pod okriljem in v sklopu projekta izgradnje Centra znanosti in Ministrstva za izobraževanje, znanost in šport (MIZŠ)</a:t>
            </a:r>
          </a:p>
          <a:p>
            <a:pPr lvl="1"/>
            <a:r>
              <a:rPr lang="sl-SI" sz="1600" dirty="0"/>
              <a:t>SRIP vključen s podporo že v prve faze načrtovanja</a:t>
            </a:r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nl-NL" dirty="0"/>
              <a:t>Skupn</a:t>
            </a:r>
            <a:r>
              <a:rPr lang="sl-SI" dirty="0"/>
              <a:t>i</a:t>
            </a:r>
            <a:r>
              <a:rPr lang="nl-NL" dirty="0"/>
              <a:t> razvoj in strateške verige vrednosti</a:t>
            </a:r>
            <a:endParaRPr lang="sl-SI" dirty="0"/>
          </a:p>
        </p:txBody>
      </p:sp>
      <p:sp>
        <p:nvSpPr>
          <p:cNvPr id="2" name="Označba mesta številke diapozitiva 1">
            <a:extLst>
              <a:ext uri="{FF2B5EF4-FFF2-40B4-BE49-F238E27FC236}">
                <a16:creationId xmlns:a16="http://schemas.microsoft.com/office/drawing/2014/main" id="{7DAE58B7-1705-4CBB-9C6E-518785410216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31</a:t>
            </a:fld>
            <a:endParaRPr lang="sl-SI" spc="-1" noProof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8C6870E-1316-447C-AA07-769322953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467" y="2171546"/>
            <a:ext cx="7087566" cy="435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1705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63F92B-00B6-489F-8E10-E96E769FEC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1217769"/>
          </a:xfrm>
        </p:spPr>
        <p:txBody>
          <a:bodyPr/>
          <a:lstStyle/>
          <a:p>
            <a:r>
              <a:rPr lang="sl-SI" sz="2000" b="1" dirty="0"/>
              <a:t>Strateški projekt s Stanovanjskim skladom Republike Slovenije (SSRS): Gradnja naprednih večstanovanjskih stavb in pametnih naprednih sosesk</a:t>
            </a:r>
          </a:p>
          <a:p>
            <a:pPr lvl="1"/>
            <a:r>
              <a:rPr lang="sl-SI" sz="1600" dirty="0"/>
              <a:t>Potencial za demo bodoče projekte</a:t>
            </a:r>
          </a:p>
          <a:p>
            <a:pPr lvl="1"/>
            <a:r>
              <a:rPr lang="sl-SI" sz="1600" dirty="0"/>
              <a:t>Projekt: Celovita prenova stanovanjskega bloka z lesom</a:t>
            </a:r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nl-NL" dirty="0"/>
              <a:t>Skupn</a:t>
            </a:r>
            <a:r>
              <a:rPr lang="sl-SI" dirty="0"/>
              <a:t>i</a:t>
            </a:r>
            <a:r>
              <a:rPr lang="nl-NL" dirty="0"/>
              <a:t> razvoj in strateške verige vrednosti</a:t>
            </a:r>
            <a:endParaRPr lang="sl-SI" dirty="0"/>
          </a:p>
        </p:txBody>
      </p:sp>
      <p:sp>
        <p:nvSpPr>
          <p:cNvPr id="2" name="Označba mesta številke diapozitiva 1">
            <a:extLst>
              <a:ext uri="{FF2B5EF4-FFF2-40B4-BE49-F238E27FC236}">
                <a16:creationId xmlns:a16="http://schemas.microsoft.com/office/drawing/2014/main" id="{7DAE58B7-1705-4CBB-9C6E-518785410216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32</a:t>
            </a:fld>
            <a:endParaRPr lang="sl-SI" spc="-1" noProof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6795B05A-06B8-4366-A6CC-2A109F37ED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70" t="17339" r="870"/>
          <a:stretch/>
        </p:blipFill>
        <p:spPr bwMode="auto">
          <a:xfrm>
            <a:off x="1551060" y="2476753"/>
            <a:ext cx="9089880" cy="34412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097263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DF82E344-7F32-48B2-BE07-4EAFD94BE95C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TECES | Predstavitev strateških partnerstev in projektov</a:t>
            </a:r>
            <a:endParaRPr lang="en-GB" spc="-1" dirty="0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33</a:t>
            </a:fld>
            <a:endParaRPr lang="en-GB" spc="-1" dirty="0"/>
          </a:p>
        </p:txBody>
      </p:sp>
      <p:sp>
        <p:nvSpPr>
          <p:cNvPr id="8" name="Označba mesta slike 7">
            <a:extLst>
              <a:ext uri="{FF2B5EF4-FFF2-40B4-BE49-F238E27FC236}">
                <a16:creationId xmlns:a16="http://schemas.microsoft.com/office/drawing/2014/main" id="{39E70A36-C95E-4176-8B5A-6004B93624A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BD25A77B-EF1C-46B5-83D0-9274AC2EDA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34790" y="94003"/>
            <a:ext cx="8923836" cy="478565"/>
          </a:xfrm>
          <a:prstGeom prst="rect">
            <a:avLst/>
          </a:prstGeom>
        </p:spPr>
        <p:txBody>
          <a:bodyPr/>
          <a:lstStyle/>
          <a:p>
            <a:r>
              <a:rPr lang="sl-SI" dirty="0"/>
              <a:t>Strateški </a:t>
            </a:r>
            <a:r>
              <a:rPr lang="en-GB" dirty="0"/>
              <a:t>demo </a:t>
            </a:r>
            <a:r>
              <a:rPr lang="en-GB" dirty="0" err="1"/>
              <a:t>proje</a:t>
            </a:r>
            <a:r>
              <a:rPr lang="sl-SI" dirty="0"/>
              <a:t>k</a:t>
            </a:r>
            <a:r>
              <a:rPr lang="en-GB" dirty="0"/>
              <a:t>t Dom24h</a:t>
            </a:r>
            <a:r>
              <a:rPr lang="sl-SI" dirty="0"/>
              <a:t> (podpora MGRT)</a:t>
            </a:r>
            <a:endParaRPr lang="en-GB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15D9A49A-D212-4924-B03A-1991076F10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106" b="12586"/>
          <a:stretch/>
        </p:blipFill>
        <p:spPr>
          <a:xfrm>
            <a:off x="0" y="754614"/>
            <a:ext cx="12192000" cy="6061836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BEDC4601-5F3F-40DC-A41D-F0D1579ECF5B}"/>
              </a:ext>
            </a:extLst>
          </p:cNvPr>
          <p:cNvSpPr txBox="1">
            <a:spLocks/>
          </p:cNvSpPr>
          <p:nvPr/>
        </p:nvSpPr>
        <p:spPr bwMode="auto">
          <a:xfrm>
            <a:off x="28574" y="5491460"/>
            <a:ext cx="37335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rgbClr val="4691B2"/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4691B2"/>
                </a:solidFill>
                <a:latin typeface="Verdana" pitchFamily="34" charset="0"/>
                <a:ea typeface="MS PGothic" pitchFamily="34" charset="-128"/>
                <a:cs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4691B2"/>
                </a:solidFill>
                <a:latin typeface="Verdana" pitchFamily="34" charset="0"/>
                <a:ea typeface="MS PGothic" pitchFamily="34" charset="-128"/>
                <a:cs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4691B2"/>
                </a:solidFill>
                <a:latin typeface="Verdana" pitchFamily="34" charset="0"/>
                <a:ea typeface="MS PGothic" pitchFamily="34" charset="-128"/>
                <a:cs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4691B2"/>
                </a:solidFill>
                <a:latin typeface="Verdana" pitchFamily="34" charset="0"/>
                <a:ea typeface="MS PGothic" pitchFamily="34" charset="-128"/>
                <a:cs typeface="Verdan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Aft>
                <a:spcPts val="300"/>
              </a:spcAft>
              <a:defRPr/>
            </a:pPr>
            <a:r>
              <a:rPr lang="sl-SI" sz="1200" b="1" dirty="0">
                <a:solidFill>
                  <a:schemeClr val="bg1"/>
                </a:solidFill>
                <a:latin typeface="Bahnschrift" panose="020B0502040204020203" pitchFamily="34" charset="0"/>
              </a:rPr>
              <a:t>Trajanje</a:t>
            </a:r>
            <a:r>
              <a:rPr lang="en-GB" sz="1200" b="1" dirty="0">
                <a:solidFill>
                  <a:schemeClr val="bg1"/>
                </a:solidFill>
                <a:latin typeface="Bahnschrift" panose="020B0502040204020203" pitchFamily="34" charset="0"/>
              </a:rPr>
              <a:t>: 2019 – 2022 | 15,8 </a:t>
            </a:r>
            <a:r>
              <a:rPr lang="sl-SI" sz="1200" b="1" dirty="0">
                <a:solidFill>
                  <a:schemeClr val="bg1"/>
                </a:solidFill>
                <a:latin typeface="Bahnschrift" panose="020B0502040204020203" pitchFamily="34" charset="0"/>
              </a:rPr>
              <a:t>milijone </a:t>
            </a:r>
            <a:r>
              <a:rPr lang="en-GB" sz="1200" b="1" dirty="0">
                <a:solidFill>
                  <a:schemeClr val="bg1"/>
                </a:solidFill>
                <a:latin typeface="Bahnschrift" panose="020B0502040204020203" pitchFamily="34" charset="0"/>
              </a:rPr>
              <a:t>| 12 partners</a:t>
            </a:r>
            <a:br>
              <a:rPr lang="en-GB" sz="1200" b="1" dirty="0">
                <a:solidFill>
                  <a:schemeClr val="bg1"/>
                </a:solidFill>
                <a:latin typeface="Bahnschrift" panose="020B0502040204020203" pitchFamily="34" charset="0"/>
              </a:rPr>
            </a:br>
            <a:endParaRPr lang="en-GB" sz="1200" b="1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7978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oge 1">
            <a:extLst>
              <a:ext uri="{FF2B5EF4-FFF2-40B4-BE49-F238E27FC236}">
                <a16:creationId xmlns:a16="http://schemas.microsoft.com/office/drawing/2014/main" id="{C1D85681-C8D6-4B82-9393-328BECCCADA1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pt-BR"/>
              <a:t>6. april 2021 | ONLINE | Posvetovalni sestanek predstavnikov ustanoviteljev TECES</a:t>
            </a:r>
            <a:endParaRPr lang="sl-SI" dirty="0"/>
          </a:p>
        </p:txBody>
      </p:sp>
      <p:sp>
        <p:nvSpPr>
          <p:cNvPr id="5" name="Označba mesta številke diapozitiva 3"/>
          <p:cNvSpPr>
            <a:spLocks noGrp="1"/>
          </p:cNvSpPr>
          <p:nvPr>
            <p:ph type="sldNum" idx="4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02F1A27C-998C-4FFE-8145-E839E282CC9C}" type="slidenum">
              <a:rPr lang="sl-SI" smtClean="0"/>
              <a:pPr>
                <a:defRPr/>
              </a:pPr>
              <a:t>34</a:t>
            </a:fld>
            <a:endParaRPr lang="sl-SI" dirty="0"/>
          </a:p>
        </p:txBody>
      </p:sp>
      <p:sp>
        <p:nvSpPr>
          <p:cNvPr id="7" name="Označba mesta slike 6">
            <a:extLst>
              <a:ext uri="{FF2B5EF4-FFF2-40B4-BE49-F238E27FC236}">
                <a16:creationId xmlns:a16="http://schemas.microsoft.com/office/drawing/2014/main" id="{A7C8E0C5-06F9-480A-BA1C-90363F1623D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49908442-2526-4828-859E-A95B89B9B9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Demo </a:t>
            </a:r>
            <a:r>
              <a:rPr lang="en-GB" dirty="0" err="1"/>
              <a:t>proje</a:t>
            </a:r>
            <a:r>
              <a:rPr lang="sl-SI" dirty="0"/>
              <a:t>k</a:t>
            </a:r>
            <a:r>
              <a:rPr lang="en-GB" dirty="0"/>
              <a:t>t Dom24h</a:t>
            </a:r>
          </a:p>
          <a:p>
            <a:endParaRPr lang="en-GB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70CDCA6-412C-49E6-BA8B-9201A77019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7" b="14277"/>
          <a:stretch/>
        </p:blipFill>
        <p:spPr>
          <a:xfrm>
            <a:off x="3011" y="797015"/>
            <a:ext cx="12204000" cy="593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3791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20205DE6-B677-408B-AB48-0BCB97289815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TECES | Predstavitev strateških partnerstev in projektov</a:t>
            </a:r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919185F4-8330-479A-92C8-BA431CC05ED4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fld id="{44EAF84E-9C2E-4626-B2D5-19F9403CE900}" type="slidenum">
              <a:rPr lang="sl-SI" smtClean="0"/>
              <a:pPr/>
              <a:t>35</a:t>
            </a:fld>
            <a:endParaRPr lang="sl-SI"/>
          </a:p>
        </p:txBody>
      </p:sp>
      <p:sp>
        <p:nvSpPr>
          <p:cNvPr id="2" name="Označba mesta slike 1">
            <a:extLst>
              <a:ext uri="{FF2B5EF4-FFF2-40B4-BE49-F238E27FC236}">
                <a16:creationId xmlns:a16="http://schemas.microsoft.com/office/drawing/2014/main" id="{DF623821-CFAE-4D61-A82D-DB0EF10C9CA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647A2DEE-6DD5-4C3A-B5A0-635A7AF3C7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09976" y="94003"/>
            <a:ext cx="8248650" cy="478565"/>
          </a:xfrm>
        </p:spPr>
        <p:txBody>
          <a:bodyPr/>
          <a:lstStyle/>
          <a:p>
            <a:r>
              <a:rPr lang="sl-SI" dirty="0"/>
              <a:t>Strateška fokusna področja TECES‘ 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6D5B22B8-C48A-4C27-AB80-3ADAD8D11C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4"/>
          <a:stretch/>
        </p:blipFill>
        <p:spPr>
          <a:xfrm>
            <a:off x="0" y="771525"/>
            <a:ext cx="12192000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4654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63F92B-00B6-489F-8E10-E96E769FEC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2800767"/>
          </a:xfrm>
        </p:spPr>
        <p:txBody>
          <a:bodyPr/>
          <a:lstStyle/>
          <a:p>
            <a:r>
              <a:rPr lang="sl-SI" sz="2000" dirty="0"/>
              <a:t>Digitalizirana stavba</a:t>
            </a:r>
          </a:p>
          <a:p>
            <a:r>
              <a:rPr lang="sl-SI" sz="2000" dirty="0"/>
              <a:t>Spremljanje stanja stavbe (digitalni dvojček)</a:t>
            </a:r>
          </a:p>
          <a:p>
            <a:r>
              <a:rPr lang="sl-SI" sz="2000" dirty="0"/>
              <a:t>Interakcija opreme s stavbo</a:t>
            </a:r>
          </a:p>
          <a:p>
            <a:r>
              <a:rPr lang="sl-SI" sz="2000" dirty="0"/>
              <a:t>Interakcija stavbe s sosesko</a:t>
            </a:r>
          </a:p>
          <a:p>
            <a:r>
              <a:rPr lang="sl-SI" sz="2000" dirty="0"/>
              <a:t>Industrija 4.0 </a:t>
            </a:r>
            <a:r>
              <a:rPr lang="sl-SI" sz="2000" dirty="0">
                <a:sym typeface="Wingdings" panose="05000000000000000000" pitchFamily="2" charset="2"/>
              </a:rPr>
              <a:t></a:t>
            </a:r>
            <a:r>
              <a:rPr lang="sl-SI" sz="2000" dirty="0"/>
              <a:t> BIM</a:t>
            </a:r>
          </a:p>
          <a:p>
            <a:r>
              <a:rPr lang="sl-SI" sz="2000" dirty="0"/>
              <a:t>Napredne IKT </a:t>
            </a:r>
          </a:p>
          <a:p>
            <a:r>
              <a:rPr lang="sl-SI" sz="2000" dirty="0"/>
              <a:t>BIM (kot poseben segment digitalizacije stavbe)</a:t>
            </a:r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sl-SI" dirty="0"/>
              <a:t>Proces uvajanje digitalizacije</a:t>
            </a:r>
          </a:p>
        </p:txBody>
      </p:sp>
      <p:sp>
        <p:nvSpPr>
          <p:cNvPr id="2" name="Označba mesta številke diapozitiva 1">
            <a:extLst>
              <a:ext uri="{FF2B5EF4-FFF2-40B4-BE49-F238E27FC236}">
                <a16:creationId xmlns:a16="http://schemas.microsoft.com/office/drawing/2014/main" id="{7DAE58B7-1705-4CBB-9C6E-518785410216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36</a:t>
            </a:fld>
            <a:endParaRPr lang="sl-SI" spc="-1" noProof="0"/>
          </a:p>
        </p:txBody>
      </p:sp>
    </p:spTree>
    <p:extLst>
      <p:ext uri="{BB962C8B-B14F-4D97-AF65-F5344CB8AC3E}">
        <p14:creationId xmlns:p14="http://schemas.microsoft.com/office/powerpoint/2010/main" val="14973210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63F92B-00B6-489F-8E10-E96E769FEC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4203202"/>
          </a:xfrm>
        </p:spPr>
        <p:txBody>
          <a:bodyPr/>
          <a:lstStyle/>
          <a:p>
            <a:r>
              <a:rPr lang="sl-SI" sz="2000" b="1" dirty="0"/>
              <a:t>Mednarodno povezovanje SRIP PSiDL</a:t>
            </a:r>
          </a:p>
          <a:p>
            <a:pPr lvl="1"/>
            <a:r>
              <a:rPr lang="sl-SI" sz="1600" dirty="0"/>
              <a:t>Povezovanje s sorodnimi inštitucijami</a:t>
            </a:r>
          </a:p>
          <a:p>
            <a:pPr lvl="1"/>
            <a:r>
              <a:rPr lang="sl-SI" sz="1600" dirty="0"/>
              <a:t>Vključevanje v evropska združenja</a:t>
            </a:r>
          </a:p>
          <a:p>
            <a:pPr lvl="1"/>
            <a:r>
              <a:rPr lang="sl-SI" sz="1600" dirty="0"/>
              <a:t>Sodelovanje na dogodkih v tujini</a:t>
            </a:r>
          </a:p>
          <a:p>
            <a:pPr lvl="2"/>
            <a:r>
              <a:rPr lang="sl-SI" sz="1600" dirty="0"/>
              <a:t>konference, simpoziji in posvetih</a:t>
            </a:r>
          </a:p>
          <a:p>
            <a:pPr lvl="2"/>
            <a:r>
              <a:rPr lang="sl-SI" sz="1600" dirty="0"/>
              <a:t>organizacija mednarodnih konferenc in dogodkov v Sloveniji</a:t>
            </a:r>
          </a:p>
          <a:p>
            <a:pPr lvl="2"/>
            <a:r>
              <a:rPr lang="sl-SI" sz="1600" dirty="0"/>
              <a:t>spodbujanje vključevanja v mednarodne konzorcije na področju raziskav in razvoja</a:t>
            </a:r>
          </a:p>
          <a:p>
            <a:r>
              <a:rPr lang="sl-SI" sz="2000" b="1" dirty="0"/>
              <a:t>Podpora pri povezovanju članov</a:t>
            </a:r>
          </a:p>
          <a:p>
            <a:pPr lvl="1"/>
            <a:r>
              <a:rPr lang="sl-SI" sz="1600" dirty="0"/>
              <a:t>vključevanje v mednarodne konzorcije na področju raziskav in razvoja</a:t>
            </a:r>
          </a:p>
          <a:p>
            <a:pPr lvl="1"/>
            <a:r>
              <a:rPr lang="sl-SI" sz="1600" dirty="0"/>
              <a:t>Individualni nastopi /sejmi, konference</a:t>
            </a:r>
          </a:p>
          <a:p>
            <a:pPr lvl="1"/>
            <a:r>
              <a:rPr lang="sl-SI" sz="1600" dirty="0"/>
              <a:t>Skupinski nastopi /sejmi, konference</a:t>
            </a:r>
          </a:p>
          <a:p>
            <a:pPr lvl="1"/>
            <a:r>
              <a:rPr lang="sl-SI" sz="1600" dirty="0"/>
              <a:t>Udeležba na dogodkih v tujini</a:t>
            </a:r>
          </a:p>
          <a:p>
            <a:pPr lvl="1"/>
            <a:r>
              <a:rPr lang="sl-SI" sz="1600" dirty="0"/>
              <a:t>Organizacija dogodkov pri nas</a:t>
            </a:r>
          </a:p>
          <a:p>
            <a:pPr lvl="1"/>
            <a:r>
              <a:rPr lang="sl-SI" sz="1600" dirty="0"/>
              <a:t>Sodelovanje v RR projektih</a:t>
            </a:r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sl-SI" dirty="0"/>
              <a:t>Internacionalizacija in mednarodna prepoznavnost</a:t>
            </a:r>
          </a:p>
        </p:txBody>
      </p:sp>
      <p:sp>
        <p:nvSpPr>
          <p:cNvPr id="2" name="Označba mesta številke diapozitiva 1">
            <a:extLst>
              <a:ext uri="{FF2B5EF4-FFF2-40B4-BE49-F238E27FC236}">
                <a16:creationId xmlns:a16="http://schemas.microsoft.com/office/drawing/2014/main" id="{7DAE58B7-1705-4CBB-9C6E-518785410216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37</a:t>
            </a:fld>
            <a:endParaRPr lang="sl-SI" spc="-1" noProof="0"/>
          </a:p>
        </p:txBody>
      </p:sp>
    </p:spTree>
    <p:extLst>
      <p:ext uri="{BB962C8B-B14F-4D97-AF65-F5344CB8AC3E}">
        <p14:creationId xmlns:p14="http://schemas.microsoft.com/office/powerpoint/2010/main" val="12233470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63F92B-00B6-489F-8E10-E96E769FEC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4710520"/>
          </a:xfrm>
        </p:spPr>
        <p:txBody>
          <a:bodyPr/>
          <a:lstStyle/>
          <a:p>
            <a:r>
              <a:rPr lang="sl-SI" sz="2400" b="1" dirty="0"/>
              <a:t>Razvoj kadrov</a:t>
            </a:r>
          </a:p>
          <a:p>
            <a:pPr lvl="1"/>
            <a:r>
              <a:rPr lang="sl-SI" sz="1800" dirty="0"/>
              <a:t>Širša tematika SRIP-ov</a:t>
            </a:r>
          </a:p>
          <a:p>
            <a:pPr lvl="1"/>
            <a:r>
              <a:rPr lang="sl-SI" sz="1800" dirty="0"/>
              <a:t>Prepoznanih veliko izzivov</a:t>
            </a:r>
          </a:p>
          <a:p>
            <a:pPr lvl="2"/>
            <a:r>
              <a:rPr lang="sl-SI" sz="1600" dirty="0"/>
              <a:t>Specifični za tehniko</a:t>
            </a:r>
          </a:p>
          <a:p>
            <a:pPr lvl="2"/>
            <a:r>
              <a:rPr lang="sl-SI" sz="1600" dirty="0"/>
              <a:t>Odziv na </a:t>
            </a:r>
            <a:r>
              <a:rPr lang="sl-SI" sz="1600" dirty="0" err="1"/>
              <a:t>megatrende</a:t>
            </a:r>
            <a:endParaRPr lang="sl-SI" sz="1600" dirty="0"/>
          </a:p>
          <a:p>
            <a:pPr lvl="2"/>
            <a:r>
              <a:rPr lang="sl-SI" sz="1600" dirty="0"/>
              <a:t>Mobilnost kadrov…</a:t>
            </a:r>
          </a:p>
          <a:p>
            <a:endParaRPr lang="sl-SI" sz="2400" b="1" dirty="0"/>
          </a:p>
          <a:p>
            <a:r>
              <a:rPr lang="sl-SI" sz="2400" b="1" dirty="0"/>
              <a:t>Pristop SRIP</a:t>
            </a:r>
          </a:p>
          <a:p>
            <a:pPr lvl="1"/>
            <a:r>
              <a:rPr lang="sl-SI" sz="1800" dirty="0"/>
              <a:t>Prepoznavanje trendov</a:t>
            </a:r>
          </a:p>
          <a:p>
            <a:pPr lvl="1"/>
            <a:r>
              <a:rPr lang="sl-SI" sz="1800" dirty="0"/>
              <a:t>Prepoznavanje družbenih sprememb</a:t>
            </a:r>
          </a:p>
          <a:p>
            <a:pPr lvl="1"/>
            <a:r>
              <a:rPr lang="sl-SI" sz="1800" dirty="0"/>
              <a:t>Ugotavljanje vrzeli v kompetencah -&gt; pomoč pri razvoju karier</a:t>
            </a:r>
          </a:p>
          <a:p>
            <a:pPr lvl="1"/>
            <a:r>
              <a:rPr lang="sl-SI" sz="1800" dirty="0"/>
              <a:t>Usklajevanje izobraževanja</a:t>
            </a:r>
          </a:p>
          <a:p>
            <a:pPr lvl="1"/>
            <a:r>
              <a:rPr lang="sl-SI" sz="1800" dirty="0"/>
              <a:t>Popularizacija tehnike</a:t>
            </a:r>
          </a:p>
          <a:p>
            <a:pPr lvl="1"/>
            <a:r>
              <a:rPr lang="sl-SI" sz="1800" dirty="0"/>
              <a:t>Kompetenčni centri za razvoj kadrov (že zaključeni KOC les, KOC elektroindustrije, …)</a:t>
            </a:r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sl-SI" dirty="0"/>
              <a:t>Razvoj kadrov</a:t>
            </a:r>
          </a:p>
        </p:txBody>
      </p:sp>
      <p:sp>
        <p:nvSpPr>
          <p:cNvPr id="2" name="Označba mesta številke diapozitiva 1">
            <a:extLst>
              <a:ext uri="{FF2B5EF4-FFF2-40B4-BE49-F238E27FC236}">
                <a16:creationId xmlns:a16="http://schemas.microsoft.com/office/drawing/2014/main" id="{7DAE58B7-1705-4CBB-9C6E-518785410216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38</a:t>
            </a:fld>
            <a:endParaRPr lang="sl-SI" spc="-1" noProof="0"/>
          </a:p>
        </p:txBody>
      </p:sp>
    </p:spTree>
    <p:extLst>
      <p:ext uri="{BB962C8B-B14F-4D97-AF65-F5344CB8AC3E}">
        <p14:creationId xmlns:p14="http://schemas.microsoft.com/office/powerpoint/2010/main" val="11434556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63F92B-00B6-489F-8E10-E96E769FEC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5832879"/>
          </a:xfrm>
        </p:spPr>
        <p:txBody>
          <a:bodyPr/>
          <a:lstStyle/>
          <a:p>
            <a:r>
              <a:rPr lang="sl-SI" sz="2000" b="1" dirty="0"/>
              <a:t>R</a:t>
            </a:r>
            <a:r>
              <a:rPr lang="nl-NL" sz="2000" b="1" dirty="0"/>
              <a:t>azvoj </a:t>
            </a:r>
            <a:r>
              <a:rPr lang="sl-SI" sz="2000" b="1" dirty="0"/>
              <a:t>p</a:t>
            </a:r>
            <a:r>
              <a:rPr lang="nl-NL" sz="2000" b="1" dirty="0"/>
              <a:t>oslovni</a:t>
            </a:r>
            <a:r>
              <a:rPr lang="sl-SI" sz="2000" b="1" dirty="0"/>
              <a:t>h</a:t>
            </a:r>
            <a:r>
              <a:rPr lang="nl-NL" sz="2000" b="1" dirty="0"/>
              <a:t> model</a:t>
            </a:r>
            <a:r>
              <a:rPr lang="sl-SI" sz="2000" b="1" dirty="0"/>
              <a:t>ov</a:t>
            </a:r>
          </a:p>
          <a:p>
            <a:pPr lvl="1"/>
            <a:r>
              <a:rPr lang="sl-SI" sz="1600" dirty="0"/>
              <a:t>Celovita prenova stavb</a:t>
            </a:r>
          </a:p>
          <a:p>
            <a:pPr lvl="1"/>
            <a:r>
              <a:rPr lang="sl-SI" sz="1600" dirty="0"/>
              <a:t>Aktivno upravljanje z energijo</a:t>
            </a:r>
          </a:p>
          <a:p>
            <a:pPr lvl="1"/>
            <a:r>
              <a:rPr lang="sl-SI" sz="1600" dirty="0"/>
              <a:t>Inteligentno okolje</a:t>
            </a:r>
          </a:p>
          <a:p>
            <a:pPr lvl="1"/>
            <a:r>
              <a:rPr lang="sl-SI" sz="1600" dirty="0"/>
              <a:t>Pametne stavbe na ključ</a:t>
            </a:r>
          </a:p>
          <a:p>
            <a:pPr lvl="1"/>
            <a:r>
              <a:rPr lang="sl-SI" sz="1600" dirty="0"/>
              <a:t>Prodaja pohištva</a:t>
            </a:r>
          </a:p>
          <a:p>
            <a:pPr lvl="1"/>
            <a:r>
              <a:rPr lang="sl-SI" sz="1600" dirty="0"/>
              <a:t>Stavbno pohištvo</a:t>
            </a:r>
          </a:p>
          <a:p>
            <a:endParaRPr lang="sl-SI" sz="2000" b="1" dirty="0"/>
          </a:p>
          <a:p>
            <a:r>
              <a:rPr lang="sl-SI" sz="2000" b="1" dirty="0"/>
              <a:t>Aktivno nižanje emisij toplogrednih plinov</a:t>
            </a:r>
          </a:p>
          <a:p>
            <a:pPr lvl="1"/>
            <a:r>
              <a:rPr lang="sl-SI" sz="1600" b="1" dirty="0"/>
              <a:t>Izobraževanje</a:t>
            </a:r>
          </a:p>
          <a:p>
            <a:pPr lvl="2"/>
            <a:r>
              <a:rPr lang="sl-SI" sz="1200" dirty="0"/>
              <a:t>Življenjski cikel </a:t>
            </a:r>
          </a:p>
          <a:p>
            <a:pPr lvl="2"/>
            <a:r>
              <a:rPr lang="sl-SI" sz="1200" dirty="0"/>
              <a:t>Krožno gospodarstvo</a:t>
            </a:r>
          </a:p>
          <a:p>
            <a:pPr lvl="1"/>
            <a:r>
              <a:rPr lang="sl-SI" sz="1600" b="1" dirty="0"/>
              <a:t>Demonstracija</a:t>
            </a:r>
          </a:p>
          <a:p>
            <a:pPr lvl="1"/>
            <a:r>
              <a:rPr lang="sl-SI" sz="1600" b="1" dirty="0"/>
              <a:t>Skupna promocija</a:t>
            </a:r>
          </a:p>
          <a:p>
            <a:r>
              <a:rPr lang="sl-SI" sz="2000" b="1" dirty="0"/>
              <a:t>Zakonodaja</a:t>
            </a:r>
          </a:p>
          <a:p>
            <a:endParaRPr lang="sl-SI" sz="2000" b="1" dirty="0"/>
          </a:p>
          <a:p>
            <a:r>
              <a:rPr lang="sl-SI" sz="2000" b="1" dirty="0"/>
              <a:t>Podjetništvo</a:t>
            </a:r>
          </a:p>
          <a:p>
            <a:endParaRPr lang="sl-SI" sz="2000" b="1" dirty="0"/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sl-SI" dirty="0"/>
              <a:t>Druga skupna področja delovanja</a:t>
            </a:r>
          </a:p>
        </p:txBody>
      </p:sp>
      <p:sp>
        <p:nvSpPr>
          <p:cNvPr id="2" name="Označba mesta številke diapozitiva 1">
            <a:extLst>
              <a:ext uri="{FF2B5EF4-FFF2-40B4-BE49-F238E27FC236}">
                <a16:creationId xmlns:a16="http://schemas.microsoft.com/office/drawing/2014/main" id="{7DAE58B7-1705-4CBB-9C6E-518785410216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39</a:t>
            </a:fld>
            <a:endParaRPr lang="sl-SI" spc="-1" noProof="0"/>
          </a:p>
        </p:txBody>
      </p:sp>
    </p:spTree>
    <p:extLst>
      <p:ext uri="{BB962C8B-B14F-4D97-AF65-F5344CB8AC3E}">
        <p14:creationId xmlns:p14="http://schemas.microsoft.com/office/powerpoint/2010/main" val="755611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6B9A0A1F-13C8-49AC-A8F8-53C1E495359D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da-DK" spc="-1"/>
              <a:t>15. april 2021 | ONLINE | Prenova S4 in prioriteta pametne stavbe in dom z lesno verigo</a:t>
            </a:r>
            <a:endParaRPr lang="en-GB" spc="-1" dirty="0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905D6A87-8C20-4436-B37E-EBADEA8AC9D9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4</a:t>
            </a:fld>
            <a:endParaRPr lang="en-GB" spc="-1" dirty="0"/>
          </a:p>
        </p:txBody>
      </p:sp>
      <p:sp>
        <p:nvSpPr>
          <p:cNvPr id="9" name="Označba mesta besedila 8">
            <a:extLst>
              <a:ext uri="{FF2B5EF4-FFF2-40B4-BE49-F238E27FC236}">
                <a16:creationId xmlns:a16="http://schemas.microsoft.com/office/drawing/2014/main" id="{384DEEB1-3007-46C2-ADDE-6A867EF8FF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sl-SI" dirty="0"/>
              <a:t>Program predstavitve </a:t>
            </a:r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7" name="Povečava povzetka 6">
                <a:extLst>
                  <a:ext uri="{FF2B5EF4-FFF2-40B4-BE49-F238E27FC236}">
                    <a16:creationId xmlns:a16="http://schemas.microsoft.com/office/drawing/2014/main" id="{64A289E2-1CB8-4B02-A4B4-7F5455B8283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24929318"/>
                  </p:ext>
                </p:extLst>
              </p:nvPr>
            </p:nvGraphicFramePr>
            <p:xfrm>
              <a:off x="257175" y="904875"/>
              <a:ext cx="11706225" cy="5276850"/>
            </p:xfrm>
            <a:graphic>
              <a:graphicData uri="http://schemas.microsoft.com/office/powerpoint/2016/summaryzoom">
                <psuz:summaryZm>
                  <psuz:summaryZmObj sectionId="{ACEF9FD1-9762-470F-9A5B-24F574CB368B}">
                    <psuz:zmPr id="{16398D13-5306-4724-8951-319A502F894C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453615" y="597152"/>
                          <a:ext cx="3511868" cy="197542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6EF46E45-CC0E-45BA-8C24-5C988B21EDF4}">
                    <psuz:zmPr id="{EA1E4909-B2A2-47F8-9C53-3BA60F098116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4097178" y="597152"/>
                          <a:ext cx="3511868" cy="197542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F300D17C-54F5-453E-9064-D8911AC1D718}">
                    <psuz:zmPr id="{9FAA06E9-6CB8-4B8A-9F8C-D22CDE30E123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7740741" y="597152"/>
                          <a:ext cx="3511868" cy="197542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4C86D7E1-98ED-4CBA-A47C-F32595515526}">
                    <psuz:zmPr id="{93DDB5D7-CA63-4894-AFF2-483C2EB65CAE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453615" y="2704272"/>
                          <a:ext cx="3511868" cy="197542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342A34AD-D4D0-47ED-A942-9BDAD4B52311}">
                    <psuz:zmPr id="{3D3CD46D-4403-4756-8C71-A717D2923F05}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4097178" y="2704272"/>
                          <a:ext cx="3511868" cy="197542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8DD504E6-C31A-4F9A-BA23-2D0A126EC4AA}">
                    <psuz:zmPr id="{C5C1DE68-C7BA-480C-84C4-A11F80DBA720}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7740741" y="2704272"/>
                          <a:ext cx="3511868" cy="197542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7" name="Povečava povzetka 6">
                <a:extLst>
                  <a:ext uri="{FF2B5EF4-FFF2-40B4-BE49-F238E27FC236}">
                    <a16:creationId xmlns:a16="http://schemas.microsoft.com/office/drawing/2014/main" id="{64A289E2-1CB8-4B02-A4B4-7F5455B82836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257175" y="904875"/>
                <a:ext cx="11706225" cy="5276850"/>
                <a:chOff x="257175" y="904875"/>
                <a:chExt cx="11706225" cy="5276850"/>
              </a:xfrm>
            </p:grpSpPr>
            <p:pic>
              <p:nvPicPr>
                <p:cNvPr id="2" name="Slika 2">
                  <a:hlinkClick r:id="rId8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10790" y="1502027"/>
                  <a:ext cx="3511868" cy="197542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3" name="Slika 3">
                  <a:hlinkClick r:id="rId9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354353" y="1502027"/>
                  <a:ext cx="3511868" cy="197542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6" name="Slika 6">
                  <a:hlinkClick r:id="rId10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997916" y="1502027"/>
                  <a:ext cx="3511868" cy="197542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8" name="Slika 8">
                  <a:hlinkClick r:id="rId11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0790" y="3609147"/>
                  <a:ext cx="3511868" cy="197542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13" name="Slika 13">
                  <a:hlinkClick r:id="rId12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354353" y="3609147"/>
                  <a:ext cx="3511868" cy="197542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14" name="Slika 14">
                  <a:hlinkClick r:id="rId13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997916" y="3609147"/>
                  <a:ext cx="3511868" cy="197542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</p:grpSp>
        </mc:Fallback>
      </mc:AlternateContent>
    </p:spTree>
    <p:extLst>
      <p:ext uri="{BB962C8B-B14F-4D97-AF65-F5344CB8AC3E}">
        <p14:creationId xmlns:p14="http://schemas.microsoft.com/office/powerpoint/2010/main" val="38649189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40</a:t>
            </a:fld>
            <a:endParaRPr lang="en-GB" spc="-1" dirty="0"/>
          </a:p>
        </p:txBody>
      </p:sp>
      <p:pic>
        <p:nvPicPr>
          <p:cNvPr id="9" name="Slika 3">
            <a:extLst>
              <a:ext uri="{FF2B5EF4-FFF2-40B4-BE49-F238E27FC236}">
                <a16:creationId xmlns:a16="http://schemas.microsoft.com/office/drawing/2014/main" id="{9601C8D1-14FB-4201-A07A-A83F1ED448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0" b="94"/>
          <a:stretch/>
        </p:blipFill>
        <p:spPr>
          <a:xfrm>
            <a:off x="504781" y="785005"/>
            <a:ext cx="11238751" cy="604711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Označba mesta besedila 6">
            <a:extLst>
              <a:ext uri="{FF2B5EF4-FFF2-40B4-BE49-F238E27FC236}">
                <a16:creationId xmlns:a16="http://schemas.microsoft.com/office/drawing/2014/main" id="{4335612E-241B-4C5E-9AD4-16B5F4E8B3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92370" y="94003"/>
            <a:ext cx="10471029" cy="478565"/>
          </a:xfrm>
        </p:spPr>
        <p:txBody>
          <a:bodyPr/>
          <a:lstStyle/>
          <a:p>
            <a:r>
              <a:rPr lang="pl-PL" sz="2600" dirty="0"/>
              <a:t>Fokusna področja | produktne smeri | področje skupnih aktivnosti </a:t>
            </a:r>
          </a:p>
        </p:txBody>
      </p:sp>
      <p:sp>
        <p:nvSpPr>
          <p:cNvPr id="15" name="Označba mesta noge 14">
            <a:extLst>
              <a:ext uri="{FF2B5EF4-FFF2-40B4-BE49-F238E27FC236}">
                <a16:creationId xmlns:a16="http://schemas.microsoft.com/office/drawing/2014/main" id="{5FE47E75-E7E1-465D-963C-B089E3DAF8E3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</p:spTree>
    <p:extLst>
      <p:ext uri="{BB962C8B-B14F-4D97-AF65-F5344CB8AC3E}">
        <p14:creationId xmlns:p14="http://schemas.microsoft.com/office/powerpoint/2010/main" val="18398280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značba mesta noge 7">
            <a:extLst>
              <a:ext uri="{FF2B5EF4-FFF2-40B4-BE49-F238E27FC236}">
                <a16:creationId xmlns:a16="http://schemas.microsoft.com/office/drawing/2014/main" id="{CFE80C14-112A-4CAF-ABB6-DCE7BDA44DCC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 spc="-1" noProof="0"/>
              <a:t>15. april 2021 | ONLINE | Prenova S4 in prioriteta pametne stavbe in dom z lesno verigo</a:t>
            </a:r>
            <a:endParaRPr lang="sl-SI" spc="-1" noProof="0" dirty="0"/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39186223-2CEC-45A8-892F-10CC30A2D2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54347" y="94003"/>
            <a:ext cx="10609051" cy="478565"/>
          </a:xfrm>
        </p:spPr>
        <p:txBody>
          <a:bodyPr/>
          <a:lstStyle/>
          <a:p>
            <a:r>
              <a:rPr lang="pl-PL" sz="2600" dirty="0"/>
              <a:t>Akcijski načrt SRIP 2020–2023 </a:t>
            </a:r>
            <a:r>
              <a:rPr lang="pl-PL" sz="2600" dirty="0">
                <a:sym typeface="Wingdings" panose="05000000000000000000" pitchFamily="2" charset="2"/>
              </a:rPr>
              <a:t></a:t>
            </a:r>
            <a:r>
              <a:rPr lang="pl-PL" sz="2600" dirty="0"/>
              <a:t> osnova za S4 2021 - 2027</a:t>
            </a:r>
          </a:p>
          <a:p>
            <a:endParaRPr lang="sl-SI" sz="2600" dirty="0"/>
          </a:p>
        </p:txBody>
      </p:sp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B6BCEBE9-3F86-4982-AF3D-D7D5F6C278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3303747"/>
            <a:ext cx="7019925" cy="1723549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sl-SI" sz="1800" dirty="0"/>
              <a:t>Akcijski načrt dosegljiv na</a:t>
            </a:r>
          </a:p>
          <a:p>
            <a:pPr marL="0" indent="0" algn="ctr">
              <a:buNone/>
            </a:pPr>
            <a:r>
              <a:rPr lang="sl-SI" sz="1800" dirty="0">
                <a:hlinkClick r:id="rId2"/>
              </a:rPr>
              <a:t>https://srip-pametne-stavbe.si/images/SRIP/clanstvo/SRIP-PSiDL_Akcijski_nacrt-2020-2023_v1.1_20210208.pdf</a:t>
            </a:r>
            <a:r>
              <a:rPr lang="sl-SI" sz="1800" dirty="0"/>
              <a:t> </a:t>
            </a:r>
          </a:p>
          <a:p>
            <a:pPr marL="0" indent="0" algn="ctr">
              <a:buNone/>
            </a:pPr>
            <a:r>
              <a:rPr lang="sl-SI" sz="1800" dirty="0"/>
              <a:t>ali</a:t>
            </a:r>
          </a:p>
          <a:p>
            <a:pPr marL="0" indent="0" algn="ctr">
              <a:buNone/>
            </a:pPr>
            <a:r>
              <a:rPr lang="sl-SI" sz="1800" b="1" dirty="0">
                <a:hlinkClick r:id="rId3"/>
              </a:rPr>
              <a:t>https://go.teces.si/SRIP-akcijski-nacrt</a:t>
            </a:r>
            <a:r>
              <a:rPr lang="sl-SI" sz="1800" b="1" dirty="0"/>
              <a:t> </a:t>
            </a:r>
          </a:p>
        </p:txBody>
      </p:sp>
      <p:sp>
        <p:nvSpPr>
          <p:cNvPr id="9" name="Označba mesta številke diapozitiva 8">
            <a:extLst>
              <a:ext uri="{FF2B5EF4-FFF2-40B4-BE49-F238E27FC236}">
                <a16:creationId xmlns:a16="http://schemas.microsoft.com/office/drawing/2014/main" id="{73267BFA-C688-4FFA-8CEA-3DC36BAB8D92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41</a:t>
            </a:fld>
            <a:endParaRPr lang="sl-SI" spc="-1" noProof="0"/>
          </a:p>
        </p:txBody>
      </p:sp>
      <p:pic>
        <p:nvPicPr>
          <p:cNvPr id="11" name="Slika 10">
            <a:hlinkClick r:id="rId4" action="ppaction://hlinkfile"/>
            <a:extLst>
              <a:ext uri="{FF2B5EF4-FFF2-40B4-BE49-F238E27FC236}">
                <a16:creationId xmlns:a16="http://schemas.microsoft.com/office/drawing/2014/main" id="{6F0684AC-5B6B-4005-BEDD-6189620B3C0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963" y="1212775"/>
            <a:ext cx="1760813" cy="1806649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D9FFDFFD-716F-4EA9-BFFF-066A618F62A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85"/>
          <a:stretch/>
        </p:blipFill>
        <p:spPr>
          <a:xfrm>
            <a:off x="7515225" y="872122"/>
            <a:ext cx="4181476" cy="5891875"/>
          </a:xfrm>
          <a:prstGeom prst="rect">
            <a:avLst/>
          </a:prstGeom>
          <a:ln w="3175">
            <a:solidFill>
              <a:srgbClr val="008000"/>
            </a:solidFill>
          </a:ln>
        </p:spPr>
      </p:pic>
      <p:sp>
        <p:nvSpPr>
          <p:cNvPr id="12" name="Označba mesta besedila 2">
            <a:extLst>
              <a:ext uri="{FF2B5EF4-FFF2-40B4-BE49-F238E27FC236}">
                <a16:creationId xmlns:a16="http://schemas.microsoft.com/office/drawing/2014/main" id="{8624F70E-05FC-4C5B-9551-89346F9539E1}"/>
              </a:ext>
            </a:extLst>
          </p:cNvPr>
          <p:cNvSpPr txBox="1">
            <a:spLocks/>
          </p:cNvSpPr>
          <p:nvPr/>
        </p:nvSpPr>
        <p:spPr>
          <a:xfrm>
            <a:off x="7515224" y="3907266"/>
            <a:ext cx="4181477" cy="782071"/>
          </a:xfrm>
          <a:prstGeom prst="rect">
            <a:avLst/>
          </a:prstGeom>
        </p:spPr>
        <p:txBody>
          <a:bodyPr/>
          <a:lstStyle>
            <a:lvl1pPr marL="565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DCB43C"/>
              </a:buClr>
              <a:buSzPct val="100000"/>
              <a:buFont typeface="Wingdings" panose="05000000000000000000" pitchFamily="2" charset="2"/>
              <a:buChar char=""/>
              <a:defRPr sz="2800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000" indent="0" algn="ctr">
              <a:buNone/>
            </a:pPr>
            <a:r>
              <a:rPr lang="sl-SI" sz="2400" dirty="0">
                <a:solidFill>
                  <a:srgbClr val="FFC000"/>
                </a:solidFill>
              </a:rPr>
              <a:t>Osnova za prenovo S4</a:t>
            </a:r>
            <a:br>
              <a:rPr lang="sl-SI" sz="2400" dirty="0">
                <a:solidFill>
                  <a:srgbClr val="FFC000"/>
                </a:solidFill>
              </a:rPr>
            </a:br>
            <a:r>
              <a:rPr lang="sl-SI" sz="2400" dirty="0">
                <a:solidFill>
                  <a:srgbClr val="FFC000"/>
                </a:solidFill>
              </a:rPr>
              <a:t>za obdobje 2021 - 2027</a:t>
            </a:r>
          </a:p>
        </p:txBody>
      </p:sp>
    </p:spTree>
    <p:extLst>
      <p:ext uri="{BB962C8B-B14F-4D97-AF65-F5344CB8AC3E}">
        <p14:creationId xmlns:p14="http://schemas.microsoft.com/office/powerpoint/2010/main" val="356945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značba mesta besedila 34">
            <a:extLst>
              <a:ext uri="{FF2B5EF4-FFF2-40B4-BE49-F238E27FC236}">
                <a16:creationId xmlns:a16="http://schemas.microsoft.com/office/drawing/2014/main" id="{B3E55281-0A7B-470B-9412-B60AD2F4A2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30564" y="3305122"/>
            <a:ext cx="9324522" cy="830997"/>
          </a:xfr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4800" b="1" dirty="0">
                <a:solidFill>
                  <a:srgbClr val="008000"/>
                </a:solidFill>
              </a:rPr>
              <a:t>HVALA ZA POZORNOST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23687224-D329-43C3-B602-AE2D41F5D4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76523" y="5660799"/>
            <a:ext cx="6848475" cy="367309"/>
          </a:xfrm>
        </p:spPr>
        <p:txBody>
          <a:bodyPr/>
          <a:lstStyle/>
          <a:p>
            <a:endParaRPr lang="en-GB" b="0" dirty="0"/>
          </a:p>
        </p:txBody>
      </p:sp>
      <p:pic>
        <p:nvPicPr>
          <p:cNvPr id="4" name="Slika 3" descr="Slika, ki vsebuje besede besedilo, steklenica&#10;&#10;Opis je samodejno ustvarjen">
            <a:extLst>
              <a:ext uri="{FF2B5EF4-FFF2-40B4-BE49-F238E27FC236}">
                <a16:creationId xmlns:a16="http://schemas.microsoft.com/office/drawing/2014/main" id="{9521F4A0-5D24-4627-84AB-F9E512450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3" y="6190110"/>
            <a:ext cx="2493532" cy="54000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7211DC63-1B85-4C26-BEC5-BCADAE48DB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3" t="15169" r="7902" b="21363"/>
          <a:stretch/>
        </p:blipFill>
        <p:spPr>
          <a:xfrm>
            <a:off x="7343776" y="6028107"/>
            <a:ext cx="1828802" cy="702003"/>
          </a:xfrm>
          <a:prstGeom prst="rect">
            <a:avLst/>
          </a:prstGeom>
        </p:spPr>
      </p:pic>
      <p:sp>
        <p:nvSpPr>
          <p:cNvPr id="6" name="Označba mesta besedila 5">
            <a:extLst>
              <a:ext uri="{FF2B5EF4-FFF2-40B4-BE49-F238E27FC236}">
                <a16:creationId xmlns:a16="http://schemas.microsoft.com/office/drawing/2014/main" id="{DAC51416-2D6A-44AD-8528-D0F4019C63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76523" y="5118854"/>
            <a:ext cx="6848475" cy="367309"/>
          </a:xfrm>
        </p:spPr>
        <p:txBody>
          <a:bodyPr/>
          <a:lstStyle/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4801491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značba mesta besedila 14">
            <a:extLst>
              <a:ext uri="{FF2B5EF4-FFF2-40B4-BE49-F238E27FC236}">
                <a16:creationId xmlns:a16="http://schemas.microsoft.com/office/drawing/2014/main" id="{B64DACCB-64CA-4296-A189-128BFAC035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sl-S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48A226FC-7E7B-4BA3-9E48-4315C7F7F4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90938" y="2440683"/>
            <a:ext cx="5005062" cy="1754326"/>
          </a:xfrm>
        </p:spPr>
        <p:txBody>
          <a:bodyPr wrap="square">
            <a:spAutoFit/>
          </a:bodyPr>
          <a:lstStyle/>
          <a:p>
            <a:r>
              <a:rPr lang="sl-SI" sz="3600" dirty="0">
                <a:solidFill>
                  <a:srgbClr val="3F9347"/>
                </a:solidFill>
                <a:ea typeface="+mj-ea"/>
                <a:cs typeface="+mj-cs"/>
              </a:rPr>
              <a:t>PREDSTAVITEV </a:t>
            </a:r>
            <a:r>
              <a:rPr lang="it-IT" sz="3600" dirty="0">
                <a:solidFill>
                  <a:srgbClr val="3F9347"/>
                </a:solidFill>
                <a:ea typeface="+mj-ea"/>
                <a:cs typeface="+mj-cs"/>
              </a:rPr>
              <a:t>FOKUSOV DELOVANJA</a:t>
            </a:r>
            <a:r>
              <a:rPr lang="sl-SI" sz="3600" dirty="0">
                <a:solidFill>
                  <a:srgbClr val="3F9347"/>
                </a:solidFill>
                <a:ea typeface="+mj-ea"/>
                <a:cs typeface="+mj-cs"/>
              </a:rPr>
              <a:t> USTANOVITELJEV SRIP</a:t>
            </a:r>
            <a:endParaRPr lang="it-IT" sz="3600" dirty="0">
              <a:solidFill>
                <a:srgbClr val="3F9347"/>
              </a:solidFill>
              <a:ea typeface="+mj-ea"/>
              <a:cs typeface="+mj-cs"/>
            </a:endParaRPr>
          </a:p>
        </p:txBody>
      </p:sp>
      <p:sp>
        <p:nvSpPr>
          <p:cNvPr id="44" name="Označba mesta besedila 15">
            <a:extLst>
              <a:ext uri="{FF2B5EF4-FFF2-40B4-BE49-F238E27FC236}">
                <a16:creationId xmlns:a16="http://schemas.microsoft.com/office/drawing/2014/main" id="{83668AEE-AB26-4296-86E4-3B5BF878B06A}"/>
              </a:ext>
            </a:extLst>
          </p:cNvPr>
          <p:cNvSpPr txBox="1">
            <a:spLocks/>
          </p:cNvSpPr>
          <p:nvPr/>
        </p:nvSpPr>
        <p:spPr>
          <a:xfrm>
            <a:off x="1090938" y="4261741"/>
            <a:ext cx="5005062" cy="124341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32931" indent="-132931" algn="l" defTabSz="531724" rtl="0" eaLnBrk="1" latinLnBrk="0" hangingPunct="1">
              <a:lnSpc>
                <a:spcPct val="90000"/>
              </a:lnSpc>
              <a:spcBef>
                <a:spcPts val="582"/>
              </a:spcBef>
              <a:buFont typeface="Arial" panose="020B0604020202020204" pitchFamily="34" charset="0"/>
              <a:buNone/>
              <a:defRPr sz="1200" kern="1200">
                <a:solidFill>
                  <a:srgbClr val="A9A79E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398793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3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6465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16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930516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6378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462240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28102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3964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5982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fokusi delovanja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vizija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sl-SI" sz="2400" dirty="0"/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6785A8AB-62B7-4CA6-9E35-36B7A6C9A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714" y="3667186"/>
            <a:ext cx="4706136" cy="867930"/>
          </a:xfrm>
        </p:spPr>
        <p:txBody>
          <a:bodyPr/>
          <a:lstStyle/>
          <a:p>
            <a:pPr algn="ctr"/>
            <a:r>
              <a:rPr lang="sl-SI" sz="2800" dirty="0"/>
              <a:t>Osnova za prenovo S4</a:t>
            </a:r>
            <a:br>
              <a:rPr lang="sl-SI" sz="2800" dirty="0"/>
            </a:br>
            <a:r>
              <a:rPr lang="sl-SI" sz="2800" dirty="0"/>
              <a:t>za obdobje 2021 - 2027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E14B3A9-FAEE-4C1B-AE1A-0A8AA3ACF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1814" y="537506"/>
            <a:ext cx="5257261" cy="578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8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značba mesta besedila 14">
            <a:extLst>
              <a:ext uri="{FF2B5EF4-FFF2-40B4-BE49-F238E27FC236}">
                <a16:creationId xmlns:a16="http://schemas.microsoft.com/office/drawing/2014/main" id="{B64DACCB-64CA-4296-A189-128BFAC035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sl-S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48A226FC-7E7B-4BA3-9E48-4315C7F7F4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90938" y="2440683"/>
            <a:ext cx="5005062" cy="1754326"/>
          </a:xfrm>
        </p:spPr>
        <p:txBody>
          <a:bodyPr wrap="square">
            <a:spAutoFit/>
          </a:bodyPr>
          <a:lstStyle/>
          <a:p>
            <a:r>
              <a:rPr lang="sl-SI" sz="3600" dirty="0">
                <a:solidFill>
                  <a:srgbClr val="3F9347"/>
                </a:solidFill>
                <a:ea typeface="+mj-ea"/>
                <a:cs typeface="+mj-cs"/>
              </a:rPr>
              <a:t>PREDSTAVITEV </a:t>
            </a:r>
            <a:r>
              <a:rPr lang="it-IT" sz="3600" dirty="0">
                <a:solidFill>
                  <a:srgbClr val="3F9347"/>
                </a:solidFill>
                <a:ea typeface="+mj-ea"/>
                <a:cs typeface="+mj-cs"/>
              </a:rPr>
              <a:t>FOKUSOV DELOVANJA</a:t>
            </a:r>
            <a:r>
              <a:rPr lang="sl-SI" sz="3600" dirty="0">
                <a:solidFill>
                  <a:srgbClr val="3F9347"/>
                </a:solidFill>
                <a:ea typeface="+mj-ea"/>
                <a:cs typeface="+mj-cs"/>
              </a:rPr>
              <a:t> ZAVODA TIGR</a:t>
            </a:r>
            <a:endParaRPr lang="it-IT" sz="3600" dirty="0">
              <a:solidFill>
                <a:srgbClr val="3F9347"/>
              </a:solidFill>
              <a:ea typeface="+mj-ea"/>
              <a:cs typeface="+mj-cs"/>
            </a:endParaRPr>
          </a:p>
        </p:txBody>
      </p:sp>
      <p:sp>
        <p:nvSpPr>
          <p:cNvPr id="44" name="Označba mesta besedila 15">
            <a:extLst>
              <a:ext uri="{FF2B5EF4-FFF2-40B4-BE49-F238E27FC236}">
                <a16:creationId xmlns:a16="http://schemas.microsoft.com/office/drawing/2014/main" id="{83668AEE-AB26-4296-86E4-3B5BF878B06A}"/>
              </a:ext>
            </a:extLst>
          </p:cNvPr>
          <p:cNvSpPr txBox="1">
            <a:spLocks/>
          </p:cNvSpPr>
          <p:nvPr/>
        </p:nvSpPr>
        <p:spPr>
          <a:xfrm>
            <a:off x="1090938" y="4261741"/>
            <a:ext cx="5005062" cy="2006703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32931" indent="-132931" algn="l" defTabSz="531724" rtl="0" eaLnBrk="1" latinLnBrk="0" hangingPunct="1">
              <a:lnSpc>
                <a:spcPct val="90000"/>
              </a:lnSpc>
              <a:spcBef>
                <a:spcPts val="582"/>
              </a:spcBef>
              <a:buFont typeface="Arial" panose="020B0604020202020204" pitchFamily="34" charset="0"/>
              <a:buNone/>
              <a:defRPr sz="1200" kern="1200">
                <a:solidFill>
                  <a:srgbClr val="A9A79E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398793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3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6465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16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930516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6378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462240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28102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3964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5982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fokusi delovanja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vizija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sl-SI" sz="2400" dirty="0"/>
          </a:p>
          <a:p>
            <a:pPr marL="0" indent="0"/>
            <a:r>
              <a:rPr lang="sl-SI" sz="2400" b="1" dirty="0"/>
              <a:t>Miloš ŠTURM</a:t>
            </a:r>
          </a:p>
          <a:p>
            <a:pPr marL="0" indent="0"/>
            <a:r>
              <a:rPr lang="sl-SI" sz="2000" dirty="0"/>
              <a:t>direktor Zavoda TIGR | ustanovitelja SRIP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6785A8AB-62B7-4CA6-9E35-36B7A6C9A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714" y="3667186"/>
            <a:ext cx="4706136" cy="867930"/>
          </a:xfrm>
        </p:spPr>
        <p:txBody>
          <a:bodyPr/>
          <a:lstStyle/>
          <a:p>
            <a:pPr algn="ctr"/>
            <a:r>
              <a:rPr lang="sl-SI" sz="2800" dirty="0"/>
              <a:t>Osnova za prenovo S4</a:t>
            </a:r>
            <a:br>
              <a:rPr lang="sl-SI" sz="2800" dirty="0"/>
            </a:br>
            <a:r>
              <a:rPr lang="sl-SI" sz="2800" dirty="0"/>
              <a:t>za obdobje 2021 - 2027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E14B3A9-FAEE-4C1B-AE1A-0A8AA3ACF3D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6391814" y="537506"/>
            <a:ext cx="5257261" cy="5782987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B599A2DD-205E-46EB-A18C-1AC5D5B089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88" y="1804542"/>
            <a:ext cx="1314004" cy="59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81C3E8C3-F950-43CF-B6B3-FA396AE97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489" y="2598725"/>
            <a:ext cx="4047721" cy="184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94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DF82E344-7F32-48B2-BE07-4EAFD94BE95C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45</a:t>
            </a:fld>
            <a:endParaRPr lang="en-GB" spc="-1" dirty="0"/>
          </a:p>
        </p:txBody>
      </p:sp>
      <p:sp>
        <p:nvSpPr>
          <p:cNvPr id="12" name="Označba mesta besedila 6">
            <a:extLst>
              <a:ext uri="{FF2B5EF4-FFF2-40B4-BE49-F238E27FC236}">
                <a16:creationId xmlns:a16="http://schemas.microsoft.com/office/drawing/2014/main" id="{4335612E-241B-4C5E-9AD4-16B5F4E8B3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92370" y="94003"/>
            <a:ext cx="10471029" cy="478565"/>
          </a:xfrm>
        </p:spPr>
        <p:txBody>
          <a:bodyPr/>
          <a:lstStyle/>
          <a:p>
            <a:r>
              <a:rPr lang="pl-PL" sz="2600" dirty="0"/>
              <a:t>Primarni fokus delovanja ustanovitelja in koordinatorja Z TIGR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C6A3059C-91C2-43DF-B5BF-5206D4C0C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85" y="839458"/>
            <a:ext cx="10699630" cy="6018542"/>
          </a:xfrm>
          <a:prstGeom prst="rect">
            <a:avLst/>
          </a:prstGeom>
        </p:spPr>
      </p:pic>
      <p:sp>
        <p:nvSpPr>
          <p:cNvPr id="7" name="Pravokotnik 6">
            <a:extLst>
              <a:ext uri="{FF2B5EF4-FFF2-40B4-BE49-F238E27FC236}">
                <a16:creationId xmlns:a16="http://schemas.microsoft.com/office/drawing/2014/main" id="{38DB9597-F077-4081-A13D-6CD23495C7A3}"/>
              </a:ext>
            </a:extLst>
          </p:cNvPr>
          <p:cNvSpPr/>
          <p:nvPr/>
        </p:nvSpPr>
        <p:spPr>
          <a:xfrm>
            <a:off x="1057276" y="1800225"/>
            <a:ext cx="3009900" cy="189547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no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8" name="Pravokotnik 7">
            <a:extLst>
              <a:ext uri="{FF2B5EF4-FFF2-40B4-BE49-F238E27FC236}">
                <a16:creationId xmlns:a16="http://schemas.microsoft.com/office/drawing/2014/main" id="{867120AB-AAD8-4CB4-89A7-B66DF840FB19}"/>
              </a:ext>
            </a:extLst>
          </p:cNvPr>
          <p:cNvSpPr/>
          <p:nvPr/>
        </p:nvSpPr>
        <p:spPr>
          <a:xfrm>
            <a:off x="1057276" y="4276725"/>
            <a:ext cx="3009900" cy="180974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no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9" name="Pravokotnik 8">
            <a:extLst>
              <a:ext uri="{FF2B5EF4-FFF2-40B4-BE49-F238E27FC236}">
                <a16:creationId xmlns:a16="http://schemas.microsoft.com/office/drawing/2014/main" id="{6C2D0DE3-9CD4-4870-AA75-BC12E79A1679}"/>
              </a:ext>
            </a:extLst>
          </p:cNvPr>
          <p:cNvSpPr/>
          <p:nvPr/>
        </p:nvSpPr>
        <p:spPr>
          <a:xfrm>
            <a:off x="7353300" y="4208794"/>
            <a:ext cx="3552823" cy="90613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no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0" name="Pravokotnik 9">
            <a:extLst>
              <a:ext uri="{FF2B5EF4-FFF2-40B4-BE49-F238E27FC236}">
                <a16:creationId xmlns:a16="http://schemas.microsoft.com/office/drawing/2014/main" id="{5BE7CCAE-A2E9-45FA-B1B1-83A86E624A3A}"/>
              </a:ext>
            </a:extLst>
          </p:cNvPr>
          <p:cNvSpPr/>
          <p:nvPr/>
        </p:nvSpPr>
        <p:spPr>
          <a:xfrm>
            <a:off x="7353301" y="2020367"/>
            <a:ext cx="3552824" cy="37993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no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2361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značba mesta besedila 14">
            <a:extLst>
              <a:ext uri="{FF2B5EF4-FFF2-40B4-BE49-F238E27FC236}">
                <a16:creationId xmlns:a16="http://schemas.microsoft.com/office/drawing/2014/main" id="{B64DACCB-64CA-4296-A189-128BFAC035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sl-S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48A226FC-7E7B-4BA3-9E48-4315C7F7F4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90938" y="2450208"/>
            <a:ext cx="5005062" cy="1754326"/>
          </a:xfrm>
        </p:spPr>
        <p:txBody>
          <a:bodyPr wrap="square">
            <a:spAutoFit/>
          </a:bodyPr>
          <a:lstStyle/>
          <a:p>
            <a:r>
              <a:rPr lang="sl-SI" sz="3600" dirty="0">
                <a:solidFill>
                  <a:srgbClr val="3F9347"/>
                </a:solidFill>
                <a:ea typeface="+mj-ea"/>
                <a:cs typeface="+mj-cs"/>
              </a:rPr>
              <a:t>PREDSTAVITEV </a:t>
            </a:r>
            <a:r>
              <a:rPr lang="it-IT" sz="3600" dirty="0">
                <a:solidFill>
                  <a:srgbClr val="3F9347"/>
                </a:solidFill>
                <a:ea typeface="+mj-ea"/>
                <a:cs typeface="+mj-cs"/>
              </a:rPr>
              <a:t>FOKUSOV DELOVANJA</a:t>
            </a:r>
            <a:r>
              <a:rPr lang="sl-SI" sz="3600" dirty="0">
                <a:solidFill>
                  <a:srgbClr val="3F9347"/>
                </a:solidFill>
                <a:ea typeface="+mj-ea"/>
                <a:cs typeface="+mj-cs"/>
              </a:rPr>
              <a:t> GZS ZLPI</a:t>
            </a:r>
            <a:endParaRPr lang="it-IT" sz="3600" dirty="0">
              <a:solidFill>
                <a:srgbClr val="3F9347"/>
              </a:solidFill>
              <a:ea typeface="+mj-ea"/>
              <a:cs typeface="+mj-cs"/>
            </a:endParaRPr>
          </a:p>
        </p:txBody>
      </p:sp>
      <p:sp>
        <p:nvSpPr>
          <p:cNvPr id="44" name="Označba mesta besedila 15">
            <a:extLst>
              <a:ext uri="{FF2B5EF4-FFF2-40B4-BE49-F238E27FC236}">
                <a16:creationId xmlns:a16="http://schemas.microsoft.com/office/drawing/2014/main" id="{83668AEE-AB26-4296-86E4-3B5BF878B06A}"/>
              </a:ext>
            </a:extLst>
          </p:cNvPr>
          <p:cNvSpPr txBox="1">
            <a:spLocks/>
          </p:cNvSpPr>
          <p:nvPr/>
        </p:nvSpPr>
        <p:spPr>
          <a:xfrm>
            <a:off x="1090938" y="4261741"/>
            <a:ext cx="5005062" cy="2006703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32931" indent="-132931" algn="l" defTabSz="531724" rtl="0" eaLnBrk="1" latinLnBrk="0" hangingPunct="1">
              <a:lnSpc>
                <a:spcPct val="90000"/>
              </a:lnSpc>
              <a:spcBef>
                <a:spcPts val="582"/>
              </a:spcBef>
              <a:buFont typeface="Arial" panose="020B0604020202020204" pitchFamily="34" charset="0"/>
              <a:buNone/>
              <a:defRPr sz="1200" kern="1200">
                <a:solidFill>
                  <a:srgbClr val="A9A79E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398793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3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6465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16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930516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6378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462240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28102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3964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5982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fokusi delovanja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vizija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sl-SI" sz="2400" dirty="0"/>
          </a:p>
          <a:p>
            <a:pPr marL="0" indent="0"/>
            <a:r>
              <a:rPr lang="sl-SI" sz="2400" b="1" dirty="0"/>
              <a:t>Igor MILAVEC</a:t>
            </a:r>
          </a:p>
          <a:p>
            <a:pPr marL="0" indent="0"/>
            <a:r>
              <a:rPr lang="sl-SI" sz="2000" dirty="0"/>
              <a:t>direktor GZS ZLPI | ustanovitelja SRIP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6785A8AB-62B7-4CA6-9E35-36B7A6C9A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714" y="3667186"/>
            <a:ext cx="4706136" cy="867930"/>
          </a:xfrm>
        </p:spPr>
        <p:txBody>
          <a:bodyPr/>
          <a:lstStyle/>
          <a:p>
            <a:pPr algn="ctr"/>
            <a:r>
              <a:rPr lang="sl-SI" sz="2800" dirty="0"/>
              <a:t>Osnova za prenovo S4</a:t>
            </a:r>
            <a:br>
              <a:rPr lang="sl-SI" sz="2800" dirty="0"/>
            </a:br>
            <a:r>
              <a:rPr lang="sl-SI" sz="2800" dirty="0"/>
              <a:t>za obdobje 2021 - 2027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E14B3A9-FAEE-4C1B-AE1A-0A8AA3ACF3D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6391814" y="537506"/>
            <a:ext cx="5257261" cy="5782987"/>
          </a:xfrm>
          <a:prstGeom prst="rect">
            <a:avLst/>
          </a:prstGeom>
        </p:spPr>
      </p:pic>
      <p:pic>
        <p:nvPicPr>
          <p:cNvPr id="1026" name="Picture 2" descr="Lesarski grozd | Lesarski Grozd">
            <a:extLst>
              <a:ext uri="{FF2B5EF4-FFF2-40B4-BE49-F238E27FC236}">
                <a16:creationId xmlns:a16="http://schemas.microsoft.com/office/drawing/2014/main" id="{CCE91F88-E6B9-4588-ACFF-0489E973A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5" y="1520283"/>
            <a:ext cx="1362614" cy="98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zs | ČAR LESA">
            <a:extLst>
              <a:ext uri="{FF2B5EF4-FFF2-40B4-BE49-F238E27FC236}">
                <a16:creationId xmlns:a16="http://schemas.microsoft.com/office/drawing/2014/main" id="{88C7ECA1-8B8B-48D2-A9CC-C373BC3B95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" t="4529" r="1617" b="5077"/>
          <a:stretch/>
        </p:blipFill>
        <p:spPr bwMode="auto">
          <a:xfrm>
            <a:off x="7560311" y="2675497"/>
            <a:ext cx="3434077" cy="1983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30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DF82E344-7F32-48B2-BE07-4EAFD94BE95C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47</a:t>
            </a:fld>
            <a:endParaRPr lang="en-GB" spc="-1" dirty="0"/>
          </a:p>
        </p:txBody>
      </p:sp>
      <p:sp>
        <p:nvSpPr>
          <p:cNvPr id="12" name="Označba mesta besedila 6">
            <a:extLst>
              <a:ext uri="{FF2B5EF4-FFF2-40B4-BE49-F238E27FC236}">
                <a16:creationId xmlns:a16="http://schemas.microsoft.com/office/drawing/2014/main" id="{4335612E-241B-4C5E-9AD4-16B5F4E8B3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92370" y="94003"/>
            <a:ext cx="10471029" cy="478565"/>
          </a:xfrm>
        </p:spPr>
        <p:txBody>
          <a:bodyPr/>
          <a:lstStyle/>
          <a:p>
            <a:r>
              <a:rPr lang="pl-PL" sz="2600" dirty="0"/>
              <a:t>Primarni fokus delovanja ustanovitelja in koordinatorja GZS ZLPI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4AC1E7A-4CAB-4EA5-9709-D36BA60FE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95" y="873125"/>
            <a:ext cx="10471030" cy="5889954"/>
          </a:xfrm>
          <a:prstGeom prst="rect">
            <a:avLst/>
          </a:prstGeom>
        </p:spPr>
      </p:pic>
      <p:sp>
        <p:nvSpPr>
          <p:cNvPr id="7" name="Pravokotnik 6">
            <a:extLst>
              <a:ext uri="{FF2B5EF4-FFF2-40B4-BE49-F238E27FC236}">
                <a16:creationId xmlns:a16="http://schemas.microsoft.com/office/drawing/2014/main" id="{FC724849-BBDE-4DC4-A048-C5D759A71607}"/>
              </a:ext>
            </a:extLst>
          </p:cNvPr>
          <p:cNvSpPr/>
          <p:nvPr/>
        </p:nvSpPr>
        <p:spPr>
          <a:xfrm>
            <a:off x="1057276" y="1800225"/>
            <a:ext cx="3009900" cy="189547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no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8" name="Pravokotnik 7">
            <a:extLst>
              <a:ext uri="{FF2B5EF4-FFF2-40B4-BE49-F238E27FC236}">
                <a16:creationId xmlns:a16="http://schemas.microsoft.com/office/drawing/2014/main" id="{9E005195-837D-456D-BD0B-D769C8E1A6F1}"/>
              </a:ext>
            </a:extLst>
          </p:cNvPr>
          <p:cNvSpPr/>
          <p:nvPr/>
        </p:nvSpPr>
        <p:spPr>
          <a:xfrm>
            <a:off x="1057276" y="4276725"/>
            <a:ext cx="3009900" cy="198544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no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9" name="Pravokotnik 8">
            <a:extLst>
              <a:ext uri="{FF2B5EF4-FFF2-40B4-BE49-F238E27FC236}">
                <a16:creationId xmlns:a16="http://schemas.microsoft.com/office/drawing/2014/main" id="{B72CC4C2-A8AC-4D4E-BDF4-748330810D09}"/>
              </a:ext>
            </a:extLst>
          </p:cNvPr>
          <p:cNvSpPr/>
          <p:nvPr/>
        </p:nvSpPr>
        <p:spPr>
          <a:xfrm>
            <a:off x="7353300" y="5610224"/>
            <a:ext cx="3552823" cy="342901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no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6630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značba mesta besedila 14">
            <a:extLst>
              <a:ext uri="{FF2B5EF4-FFF2-40B4-BE49-F238E27FC236}">
                <a16:creationId xmlns:a16="http://schemas.microsoft.com/office/drawing/2014/main" id="{B64DACCB-64CA-4296-A189-128BFAC035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sl-S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48A226FC-7E7B-4BA3-9E48-4315C7F7F4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90938" y="2450208"/>
            <a:ext cx="5005062" cy="1754326"/>
          </a:xfrm>
        </p:spPr>
        <p:txBody>
          <a:bodyPr wrap="square">
            <a:spAutoFit/>
          </a:bodyPr>
          <a:lstStyle/>
          <a:p>
            <a:r>
              <a:rPr lang="sl-SI" sz="3600" dirty="0">
                <a:solidFill>
                  <a:srgbClr val="3F9347"/>
                </a:solidFill>
                <a:ea typeface="+mj-ea"/>
                <a:cs typeface="+mj-cs"/>
              </a:rPr>
              <a:t>PREDSTAVITEV </a:t>
            </a:r>
            <a:r>
              <a:rPr lang="it-IT" sz="3600" dirty="0">
                <a:solidFill>
                  <a:srgbClr val="3F9347"/>
                </a:solidFill>
                <a:ea typeface="+mj-ea"/>
                <a:cs typeface="+mj-cs"/>
              </a:rPr>
              <a:t>FOKUSOV DELOVANJA</a:t>
            </a:r>
            <a:r>
              <a:rPr lang="sl-SI" sz="3600" dirty="0">
                <a:solidFill>
                  <a:srgbClr val="3F9347"/>
                </a:solidFill>
                <a:ea typeface="+mj-ea"/>
                <a:cs typeface="+mj-cs"/>
              </a:rPr>
              <a:t> TECES</a:t>
            </a:r>
            <a:endParaRPr lang="it-IT" sz="3600" dirty="0">
              <a:solidFill>
                <a:srgbClr val="3F9347"/>
              </a:solidFill>
              <a:ea typeface="+mj-ea"/>
              <a:cs typeface="+mj-cs"/>
            </a:endParaRPr>
          </a:p>
        </p:txBody>
      </p:sp>
      <p:sp>
        <p:nvSpPr>
          <p:cNvPr id="44" name="Označba mesta besedila 15">
            <a:extLst>
              <a:ext uri="{FF2B5EF4-FFF2-40B4-BE49-F238E27FC236}">
                <a16:creationId xmlns:a16="http://schemas.microsoft.com/office/drawing/2014/main" id="{83668AEE-AB26-4296-86E4-3B5BF878B06A}"/>
              </a:ext>
            </a:extLst>
          </p:cNvPr>
          <p:cNvSpPr txBox="1">
            <a:spLocks/>
          </p:cNvSpPr>
          <p:nvPr/>
        </p:nvSpPr>
        <p:spPr>
          <a:xfrm>
            <a:off x="1090938" y="4261741"/>
            <a:ext cx="5005062" cy="2006703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32931" indent="-132931" algn="l" defTabSz="531724" rtl="0" eaLnBrk="1" latinLnBrk="0" hangingPunct="1">
              <a:lnSpc>
                <a:spcPct val="90000"/>
              </a:lnSpc>
              <a:spcBef>
                <a:spcPts val="582"/>
              </a:spcBef>
              <a:buFont typeface="Arial" panose="020B0604020202020204" pitchFamily="34" charset="0"/>
              <a:buNone/>
              <a:defRPr sz="1200" kern="1200">
                <a:solidFill>
                  <a:srgbClr val="A9A79E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398793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3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6465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16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930516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6378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462240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28102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3964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5982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fokusi delovanja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vizija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sl-SI" sz="2400" dirty="0"/>
          </a:p>
          <a:p>
            <a:pPr marL="0" indent="0"/>
            <a:r>
              <a:rPr lang="sl-SI" sz="2400" b="1" dirty="0"/>
              <a:t>Matej GAJZER</a:t>
            </a:r>
          </a:p>
          <a:p>
            <a:pPr marL="0" indent="0"/>
            <a:r>
              <a:rPr lang="sl-SI" sz="2000" dirty="0"/>
              <a:t>direktor TECES | ustanovitelja SRIP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6785A8AB-62B7-4CA6-9E35-36B7A6C9A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714" y="3667186"/>
            <a:ext cx="4706136" cy="867930"/>
          </a:xfrm>
        </p:spPr>
        <p:txBody>
          <a:bodyPr/>
          <a:lstStyle/>
          <a:p>
            <a:pPr algn="ctr"/>
            <a:r>
              <a:rPr lang="sl-SI" sz="2800" dirty="0"/>
              <a:t>Osnova za prenovo S4</a:t>
            </a:r>
            <a:br>
              <a:rPr lang="sl-SI" sz="2800" dirty="0"/>
            </a:br>
            <a:r>
              <a:rPr lang="sl-SI" sz="2800" dirty="0"/>
              <a:t>za obdobje 2021 - 2027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E14B3A9-FAEE-4C1B-AE1A-0A8AA3ACF3D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6391814" y="537506"/>
            <a:ext cx="5257261" cy="5782987"/>
          </a:xfrm>
          <a:prstGeom prst="rect">
            <a:avLst/>
          </a:prstGeom>
        </p:spPr>
      </p:pic>
      <p:grpSp>
        <p:nvGrpSpPr>
          <p:cNvPr id="2" name="Grafika 10">
            <a:extLst>
              <a:ext uri="{FF2B5EF4-FFF2-40B4-BE49-F238E27FC236}">
                <a16:creationId xmlns:a16="http://schemas.microsoft.com/office/drawing/2014/main" id="{7E612A84-E369-4258-8AF6-3F66B608957A}"/>
              </a:ext>
            </a:extLst>
          </p:cNvPr>
          <p:cNvGrpSpPr/>
          <p:nvPr/>
        </p:nvGrpSpPr>
        <p:grpSpPr>
          <a:xfrm>
            <a:off x="7686010" y="2450208"/>
            <a:ext cx="2738006" cy="2397523"/>
            <a:chOff x="7686010" y="2450208"/>
            <a:chExt cx="2738006" cy="2397523"/>
          </a:xfrm>
        </p:grpSpPr>
        <p:sp>
          <p:nvSpPr>
            <p:cNvPr id="37" name="Prostoročno: oblika 36">
              <a:extLst>
                <a:ext uri="{FF2B5EF4-FFF2-40B4-BE49-F238E27FC236}">
                  <a16:creationId xmlns:a16="http://schemas.microsoft.com/office/drawing/2014/main" id="{9C4A5139-CAA6-4FCE-83E2-EA133B85F5B3}"/>
                </a:ext>
              </a:extLst>
            </p:cNvPr>
            <p:cNvSpPr/>
            <p:nvPr/>
          </p:nvSpPr>
          <p:spPr>
            <a:xfrm>
              <a:off x="8193066" y="2450208"/>
              <a:ext cx="811246" cy="1997940"/>
            </a:xfrm>
            <a:custGeom>
              <a:avLst/>
              <a:gdLst>
                <a:gd name="connsiteX0" fmla="*/ 0 w 811246"/>
                <a:gd name="connsiteY0" fmla="*/ 0 h 1997940"/>
                <a:gd name="connsiteX1" fmla="*/ 405601 w 811246"/>
                <a:gd name="connsiteY1" fmla="*/ 0 h 1997940"/>
                <a:gd name="connsiteX2" fmla="*/ 405601 w 811246"/>
                <a:gd name="connsiteY2" fmla="*/ 399595 h 1997940"/>
                <a:gd name="connsiteX3" fmla="*/ 811247 w 811246"/>
                <a:gd name="connsiteY3" fmla="*/ 399595 h 1997940"/>
                <a:gd name="connsiteX4" fmla="*/ 811247 w 811246"/>
                <a:gd name="connsiteY4" fmla="*/ 799187 h 1997940"/>
                <a:gd name="connsiteX5" fmla="*/ 405601 w 811246"/>
                <a:gd name="connsiteY5" fmla="*/ 799187 h 1997940"/>
                <a:gd name="connsiteX6" fmla="*/ 405601 w 811246"/>
                <a:gd name="connsiteY6" fmla="*/ 1598333 h 1997940"/>
                <a:gd name="connsiteX7" fmla="*/ 811247 w 811246"/>
                <a:gd name="connsiteY7" fmla="*/ 1598333 h 1997940"/>
                <a:gd name="connsiteX8" fmla="*/ 811247 w 811246"/>
                <a:gd name="connsiteY8" fmla="*/ 1997941 h 1997940"/>
                <a:gd name="connsiteX9" fmla="*/ 166748 w 811246"/>
                <a:gd name="connsiteY9" fmla="*/ 1997941 h 1997940"/>
                <a:gd name="connsiteX10" fmla="*/ 0 w 811246"/>
                <a:gd name="connsiteY10" fmla="*/ 1832398 h 1997940"/>
                <a:gd name="connsiteX11" fmla="*/ 0 w 811246"/>
                <a:gd name="connsiteY11" fmla="*/ 0 h 199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1246" h="1997940">
                  <a:moveTo>
                    <a:pt x="0" y="0"/>
                  </a:moveTo>
                  <a:lnTo>
                    <a:pt x="405601" y="0"/>
                  </a:lnTo>
                  <a:lnTo>
                    <a:pt x="405601" y="399595"/>
                  </a:lnTo>
                  <a:lnTo>
                    <a:pt x="811247" y="399595"/>
                  </a:lnTo>
                  <a:lnTo>
                    <a:pt x="811247" y="799187"/>
                  </a:lnTo>
                  <a:lnTo>
                    <a:pt x="405601" y="799187"/>
                  </a:lnTo>
                  <a:lnTo>
                    <a:pt x="405601" y="1598333"/>
                  </a:lnTo>
                  <a:lnTo>
                    <a:pt x="811247" y="1598333"/>
                  </a:lnTo>
                  <a:lnTo>
                    <a:pt x="811247" y="1997941"/>
                  </a:lnTo>
                  <a:lnTo>
                    <a:pt x="166748" y="1997941"/>
                  </a:lnTo>
                  <a:cubicBezTo>
                    <a:pt x="77086" y="1992499"/>
                    <a:pt x="4819" y="1920912"/>
                    <a:pt x="0" y="1832398"/>
                  </a:cubicBezTo>
                  <a:lnTo>
                    <a:pt x="0" y="0"/>
                  </a:lnTo>
                </a:path>
              </a:pathLst>
            </a:custGeom>
            <a:solidFill>
              <a:srgbClr val="04689A"/>
            </a:solidFill>
            <a:ln w="247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l-SI"/>
            </a:p>
          </p:txBody>
        </p:sp>
        <p:sp>
          <p:nvSpPr>
            <p:cNvPr id="38" name="Prostoročno: oblika 37">
              <a:extLst>
                <a:ext uri="{FF2B5EF4-FFF2-40B4-BE49-F238E27FC236}">
                  <a16:creationId xmlns:a16="http://schemas.microsoft.com/office/drawing/2014/main" id="{FBD740C1-C40D-44CA-A58E-03B4F2AB50F9}"/>
                </a:ext>
              </a:extLst>
            </p:cNvPr>
            <p:cNvSpPr/>
            <p:nvPr/>
          </p:nvSpPr>
          <p:spPr>
            <a:xfrm>
              <a:off x="7686010" y="2849802"/>
              <a:ext cx="405636" cy="399626"/>
            </a:xfrm>
            <a:custGeom>
              <a:avLst/>
              <a:gdLst>
                <a:gd name="connsiteX0" fmla="*/ 0 w 405636"/>
                <a:gd name="connsiteY0" fmla="*/ 0 h 399626"/>
                <a:gd name="connsiteX1" fmla="*/ 405637 w 405636"/>
                <a:gd name="connsiteY1" fmla="*/ 0 h 399626"/>
                <a:gd name="connsiteX2" fmla="*/ 405637 w 405636"/>
                <a:gd name="connsiteY2" fmla="*/ 399627 h 399626"/>
                <a:gd name="connsiteX3" fmla="*/ 0 w 405636"/>
                <a:gd name="connsiteY3" fmla="*/ 399627 h 399626"/>
                <a:gd name="connsiteX4" fmla="*/ 0 w 405636"/>
                <a:gd name="connsiteY4" fmla="*/ 0 h 39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636" h="399626">
                  <a:moveTo>
                    <a:pt x="0" y="0"/>
                  </a:moveTo>
                  <a:lnTo>
                    <a:pt x="405637" y="0"/>
                  </a:lnTo>
                  <a:lnTo>
                    <a:pt x="405637" y="399627"/>
                  </a:lnTo>
                  <a:lnTo>
                    <a:pt x="0" y="3996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689A"/>
            </a:solidFill>
            <a:ln w="247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l-SI"/>
            </a:p>
          </p:txBody>
        </p:sp>
        <p:sp>
          <p:nvSpPr>
            <p:cNvPr id="39" name="Prostoročno: oblika 38">
              <a:extLst>
                <a:ext uri="{FF2B5EF4-FFF2-40B4-BE49-F238E27FC236}">
                  <a16:creationId xmlns:a16="http://schemas.microsoft.com/office/drawing/2014/main" id="{3636400C-E16A-4C1C-B6B9-FBA046A5F346}"/>
                </a:ext>
              </a:extLst>
            </p:cNvPr>
            <p:cNvSpPr/>
            <p:nvPr/>
          </p:nvSpPr>
          <p:spPr>
            <a:xfrm>
              <a:off x="9105696" y="2849802"/>
              <a:ext cx="811290" cy="1997929"/>
            </a:xfrm>
            <a:custGeom>
              <a:avLst/>
              <a:gdLst>
                <a:gd name="connsiteX0" fmla="*/ 811259 w 811290"/>
                <a:gd name="connsiteY0" fmla="*/ 1997930 h 1997929"/>
                <a:gd name="connsiteX1" fmla="*/ 405653 w 811290"/>
                <a:gd name="connsiteY1" fmla="*/ 1997930 h 1997929"/>
                <a:gd name="connsiteX2" fmla="*/ 405653 w 811290"/>
                <a:gd name="connsiteY2" fmla="*/ 1598346 h 1997929"/>
                <a:gd name="connsiteX3" fmla="*/ 0 w 811290"/>
                <a:gd name="connsiteY3" fmla="*/ 1598346 h 1997929"/>
                <a:gd name="connsiteX4" fmla="*/ 0 w 811290"/>
                <a:gd name="connsiteY4" fmla="*/ 1198739 h 1997929"/>
                <a:gd name="connsiteX5" fmla="*/ 405653 w 811290"/>
                <a:gd name="connsiteY5" fmla="*/ 1198739 h 1997929"/>
                <a:gd name="connsiteX6" fmla="*/ 405653 w 811290"/>
                <a:gd name="connsiteY6" fmla="*/ 399592 h 1997929"/>
                <a:gd name="connsiteX7" fmla="*/ 0 w 811290"/>
                <a:gd name="connsiteY7" fmla="*/ 399592 h 1997929"/>
                <a:gd name="connsiteX8" fmla="*/ 0 w 811290"/>
                <a:gd name="connsiteY8" fmla="*/ 0 h 1997929"/>
                <a:gd name="connsiteX9" fmla="*/ 644506 w 811290"/>
                <a:gd name="connsiteY9" fmla="*/ 0 h 1997929"/>
                <a:gd name="connsiteX10" fmla="*/ 811291 w 811290"/>
                <a:gd name="connsiteY10" fmla="*/ 165534 h 1997929"/>
                <a:gd name="connsiteX11" fmla="*/ 811259 w 811290"/>
                <a:gd name="connsiteY11" fmla="*/ 1997930 h 199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1290" h="1997929">
                  <a:moveTo>
                    <a:pt x="811259" y="1997930"/>
                  </a:moveTo>
                  <a:lnTo>
                    <a:pt x="405653" y="1997930"/>
                  </a:lnTo>
                  <a:lnTo>
                    <a:pt x="405653" y="1598346"/>
                  </a:lnTo>
                  <a:lnTo>
                    <a:pt x="0" y="1598346"/>
                  </a:lnTo>
                  <a:lnTo>
                    <a:pt x="0" y="1198739"/>
                  </a:lnTo>
                  <a:lnTo>
                    <a:pt x="405653" y="1198739"/>
                  </a:lnTo>
                  <a:lnTo>
                    <a:pt x="405653" y="399592"/>
                  </a:lnTo>
                  <a:lnTo>
                    <a:pt x="0" y="399592"/>
                  </a:lnTo>
                  <a:lnTo>
                    <a:pt x="0" y="0"/>
                  </a:lnTo>
                  <a:lnTo>
                    <a:pt x="644506" y="0"/>
                  </a:lnTo>
                  <a:cubicBezTo>
                    <a:pt x="734173" y="5439"/>
                    <a:pt x="806417" y="77019"/>
                    <a:pt x="811291" y="165534"/>
                  </a:cubicBezTo>
                  <a:lnTo>
                    <a:pt x="811259" y="1997930"/>
                  </a:lnTo>
                </a:path>
              </a:pathLst>
            </a:custGeom>
            <a:solidFill>
              <a:srgbClr val="828282">
                <a:alpha val="50000"/>
              </a:srgbClr>
            </a:solidFill>
            <a:ln w="247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l-SI"/>
            </a:p>
          </p:txBody>
        </p:sp>
        <p:sp>
          <p:nvSpPr>
            <p:cNvPr id="40" name="Prostoročno: oblika 39">
              <a:extLst>
                <a:ext uri="{FF2B5EF4-FFF2-40B4-BE49-F238E27FC236}">
                  <a16:creationId xmlns:a16="http://schemas.microsoft.com/office/drawing/2014/main" id="{9503D80F-EB03-4017-9212-457E236733BE}"/>
                </a:ext>
              </a:extLst>
            </p:cNvPr>
            <p:cNvSpPr/>
            <p:nvPr/>
          </p:nvSpPr>
          <p:spPr>
            <a:xfrm>
              <a:off x="10018371" y="4048541"/>
              <a:ext cx="405645" cy="399599"/>
            </a:xfrm>
            <a:custGeom>
              <a:avLst/>
              <a:gdLst>
                <a:gd name="connsiteX0" fmla="*/ 0 w 405645"/>
                <a:gd name="connsiteY0" fmla="*/ 0 h 399599"/>
                <a:gd name="connsiteX1" fmla="*/ 405645 w 405645"/>
                <a:gd name="connsiteY1" fmla="*/ 0 h 399599"/>
                <a:gd name="connsiteX2" fmla="*/ 405645 w 405645"/>
                <a:gd name="connsiteY2" fmla="*/ 399599 h 399599"/>
                <a:gd name="connsiteX3" fmla="*/ 0 w 405645"/>
                <a:gd name="connsiteY3" fmla="*/ 399599 h 399599"/>
                <a:gd name="connsiteX4" fmla="*/ 0 w 405645"/>
                <a:gd name="connsiteY4" fmla="*/ 0 h 3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645" h="399599">
                  <a:moveTo>
                    <a:pt x="0" y="0"/>
                  </a:moveTo>
                  <a:lnTo>
                    <a:pt x="405645" y="0"/>
                  </a:lnTo>
                  <a:lnTo>
                    <a:pt x="405645" y="399599"/>
                  </a:lnTo>
                  <a:lnTo>
                    <a:pt x="0" y="399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282">
                <a:alpha val="50000"/>
              </a:srgbClr>
            </a:solidFill>
            <a:ln w="247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l-SI"/>
            </a:p>
          </p:txBody>
        </p:sp>
      </p:grpSp>
      <p:pic>
        <p:nvPicPr>
          <p:cNvPr id="46" name="Grafika 45">
            <a:extLst>
              <a:ext uri="{FF2B5EF4-FFF2-40B4-BE49-F238E27FC236}">
                <a16:creationId xmlns:a16="http://schemas.microsoft.com/office/drawing/2014/main" id="{D81A8DAE-F9CB-4767-B3B0-07EC8B2909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0938" y="1684683"/>
            <a:ext cx="2099937" cy="60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72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DF82E344-7F32-48B2-BE07-4EAFD94BE95C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49</a:t>
            </a:fld>
            <a:endParaRPr lang="en-GB" spc="-1" dirty="0"/>
          </a:p>
        </p:txBody>
      </p:sp>
      <p:sp>
        <p:nvSpPr>
          <p:cNvPr id="12" name="Označba mesta besedila 6">
            <a:extLst>
              <a:ext uri="{FF2B5EF4-FFF2-40B4-BE49-F238E27FC236}">
                <a16:creationId xmlns:a16="http://schemas.microsoft.com/office/drawing/2014/main" id="{4335612E-241B-4C5E-9AD4-16B5F4E8B3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92370" y="94003"/>
            <a:ext cx="10471029" cy="478565"/>
          </a:xfrm>
        </p:spPr>
        <p:txBody>
          <a:bodyPr/>
          <a:lstStyle/>
          <a:p>
            <a:r>
              <a:rPr lang="pl-PL" sz="2600" dirty="0"/>
              <a:t>4. Poročilo o opravljenem delu in predstavitev AN SRIP 2020 - 2023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61DB2A43-B85D-48D6-B046-EA80252C8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49" y="742220"/>
            <a:ext cx="10798629" cy="6074229"/>
          </a:xfrm>
          <a:prstGeom prst="rect">
            <a:avLst/>
          </a:prstGeom>
        </p:spPr>
      </p:pic>
      <p:sp>
        <p:nvSpPr>
          <p:cNvPr id="7" name="Pravokotnik 6">
            <a:extLst>
              <a:ext uri="{FF2B5EF4-FFF2-40B4-BE49-F238E27FC236}">
                <a16:creationId xmlns:a16="http://schemas.microsoft.com/office/drawing/2014/main" id="{14EF25BF-62E5-495E-B709-D72071E21099}"/>
              </a:ext>
            </a:extLst>
          </p:cNvPr>
          <p:cNvSpPr/>
          <p:nvPr/>
        </p:nvSpPr>
        <p:spPr>
          <a:xfrm>
            <a:off x="1057276" y="1800225"/>
            <a:ext cx="3009900" cy="180022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no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0" name="Pravokotnik 9">
            <a:extLst>
              <a:ext uri="{FF2B5EF4-FFF2-40B4-BE49-F238E27FC236}">
                <a16:creationId xmlns:a16="http://schemas.microsoft.com/office/drawing/2014/main" id="{996976DA-0466-403D-94F1-3E58238264CC}"/>
              </a:ext>
            </a:extLst>
          </p:cNvPr>
          <p:cNvSpPr/>
          <p:nvPr/>
        </p:nvSpPr>
        <p:spPr>
          <a:xfrm>
            <a:off x="7458074" y="4208793"/>
            <a:ext cx="3829051" cy="147763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no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1" name="Pravokotnik 10">
            <a:extLst>
              <a:ext uri="{FF2B5EF4-FFF2-40B4-BE49-F238E27FC236}">
                <a16:creationId xmlns:a16="http://schemas.microsoft.com/office/drawing/2014/main" id="{F3AB469A-A3A9-45E4-BE38-EDF58F349673}"/>
              </a:ext>
            </a:extLst>
          </p:cNvPr>
          <p:cNvSpPr/>
          <p:nvPr/>
        </p:nvSpPr>
        <p:spPr>
          <a:xfrm>
            <a:off x="7458074" y="1085850"/>
            <a:ext cx="3829051" cy="251459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noAutofit/>
          </a:bodyPr>
          <a:lstStyle/>
          <a:p>
            <a: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</a:pPr>
            <a:endParaRPr lang="sl-SI" sz="160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891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48A226FC-7E7B-4BA3-9E48-4315C7F7F4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9635" y="1558251"/>
            <a:ext cx="11512730" cy="646331"/>
          </a:xfrm>
        </p:spPr>
        <p:txBody>
          <a:bodyPr wrap="square">
            <a:spAutoFit/>
          </a:bodyPr>
          <a:lstStyle/>
          <a:p>
            <a:pPr algn="ctr"/>
            <a:endParaRPr lang="sl-SI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Označba mesta besedila 8">
            <a:extLst>
              <a:ext uri="{FF2B5EF4-FFF2-40B4-BE49-F238E27FC236}">
                <a16:creationId xmlns:a16="http://schemas.microsoft.com/office/drawing/2014/main" id="{74C1D4A7-1EA9-450F-883C-C75DCA288C62}"/>
              </a:ext>
            </a:extLst>
          </p:cNvPr>
          <p:cNvSpPr txBox="1">
            <a:spLocks/>
          </p:cNvSpPr>
          <p:nvPr/>
        </p:nvSpPr>
        <p:spPr>
          <a:xfrm>
            <a:off x="533399" y="2415239"/>
            <a:ext cx="11125202" cy="1015663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l-SI" sz="6000" dirty="0"/>
              <a:t>Bogdan BOŽAC</a:t>
            </a:r>
            <a:endParaRPr lang="sl-SI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Označba mesta besedila 10">
            <a:extLst>
              <a:ext uri="{FF2B5EF4-FFF2-40B4-BE49-F238E27FC236}">
                <a16:creationId xmlns:a16="http://schemas.microsoft.com/office/drawing/2014/main" id="{25AF1675-6104-47FE-BF03-2DB31DE48F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18786" y="5986408"/>
            <a:ext cx="9754428" cy="535531"/>
          </a:xfrm>
        </p:spPr>
        <p:txBody>
          <a:bodyPr/>
          <a:lstStyle/>
          <a:p>
            <a:pPr algn="ctr"/>
            <a:r>
              <a:rPr lang="sl-SI" sz="1600" dirty="0">
                <a:solidFill>
                  <a:schemeClr val="bg1">
                    <a:lumMod val="50000"/>
                  </a:schemeClr>
                </a:solidFill>
              </a:rPr>
              <a:t>Delavnica: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PRENOVA S4 IN </a:t>
            </a:r>
            <a:br>
              <a:rPr lang="sl-SI" sz="16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PRIORITETA PAMETNE STAVBE IN DOM Z LESNO VERIGO</a:t>
            </a:r>
          </a:p>
        </p:txBody>
      </p:sp>
      <p:sp>
        <p:nvSpPr>
          <p:cNvPr id="13" name="Označba mesta besedila 12">
            <a:extLst>
              <a:ext uri="{FF2B5EF4-FFF2-40B4-BE49-F238E27FC236}">
                <a16:creationId xmlns:a16="http://schemas.microsoft.com/office/drawing/2014/main" id="{4B65E968-8164-4498-B6A5-0A45F30826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42010" y="3442957"/>
            <a:ext cx="8307980" cy="757130"/>
          </a:xfrm>
        </p:spPr>
        <p:txBody>
          <a:bodyPr/>
          <a:lstStyle/>
          <a:p>
            <a:pPr algn="ctr"/>
            <a:r>
              <a:rPr lang="sl-SI" sz="2400" dirty="0">
                <a:solidFill>
                  <a:schemeClr val="bg1">
                    <a:lumMod val="50000"/>
                  </a:schemeClr>
                </a:solidFill>
              </a:rPr>
              <a:t>predsednik Upravnega odbora SRIP</a:t>
            </a:r>
            <a:br>
              <a:rPr lang="sl-SI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sl-SI" sz="2400" dirty="0">
                <a:solidFill>
                  <a:schemeClr val="bg1">
                    <a:lumMod val="50000"/>
                  </a:schemeClr>
                </a:solidFill>
              </a:rPr>
              <a:t>prokurist MARLES HIŠE d.o.o.</a:t>
            </a:r>
          </a:p>
        </p:txBody>
      </p:sp>
    </p:spTree>
    <p:extLst>
      <p:ext uri="{BB962C8B-B14F-4D97-AF65-F5344CB8AC3E}">
        <p14:creationId xmlns:p14="http://schemas.microsoft.com/office/powerpoint/2010/main" val="1329015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značba mesta besedila 14">
            <a:extLst>
              <a:ext uri="{FF2B5EF4-FFF2-40B4-BE49-F238E27FC236}">
                <a16:creationId xmlns:a16="http://schemas.microsoft.com/office/drawing/2014/main" id="{B64DACCB-64CA-4296-A189-128BFAC035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sl-S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48A226FC-7E7B-4BA3-9E48-4315C7F7F4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90938" y="2307333"/>
            <a:ext cx="5005062" cy="1200329"/>
          </a:xfrm>
        </p:spPr>
        <p:txBody>
          <a:bodyPr wrap="square">
            <a:spAutoFit/>
          </a:bodyPr>
          <a:lstStyle/>
          <a:p>
            <a:r>
              <a:rPr lang="sl-SI" sz="3600" dirty="0">
                <a:solidFill>
                  <a:srgbClr val="3F9347"/>
                </a:solidFill>
                <a:ea typeface="+mj-ea"/>
                <a:cs typeface="+mj-cs"/>
              </a:rPr>
              <a:t>ZAKLJUČKI </a:t>
            </a:r>
            <a:r>
              <a:rPr lang="it-IT" sz="3600" dirty="0">
                <a:solidFill>
                  <a:srgbClr val="3F9347"/>
                </a:solidFill>
                <a:ea typeface="+mj-ea"/>
                <a:cs typeface="+mj-cs"/>
              </a:rPr>
              <a:t>PREDSTAVITV</a:t>
            </a:r>
            <a:r>
              <a:rPr lang="sl-SI" sz="3600" dirty="0">
                <a:solidFill>
                  <a:srgbClr val="3F9347"/>
                </a:solidFill>
                <a:ea typeface="+mj-ea"/>
                <a:cs typeface="+mj-cs"/>
              </a:rPr>
              <a:t>E</a:t>
            </a:r>
            <a:r>
              <a:rPr lang="it-IT" sz="3600" dirty="0">
                <a:solidFill>
                  <a:srgbClr val="3F9347"/>
                </a:solidFill>
                <a:ea typeface="+mj-ea"/>
                <a:cs typeface="+mj-cs"/>
              </a:rPr>
              <a:t> SRIP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F082C718-11A0-4CD1-9374-0D724D8943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5"/>
          <a:stretch/>
        </p:blipFill>
        <p:spPr>
          <a:xfrm>
            <a:off x="6832715" y="266700"/>
            <a:ext cx="4603408" cy="6486394"/>
          </a:xfrm>
          <a:prstGeom prst="rect">
            <a:avLst/>
          </a:prstGeom>
          <a:ln w="3175">
            <a:solidFill>
              <a:srgbClr val="008000"/>
            </a:solidFill>
          </a:ln>
        </p:spPr>
      </p:pic>
      <p:sp>
        <p:nvSpPr>
          <p:cNvPr id="44" name="Označba mesta besedila 15">
            <a:extLst>
              <a:ext uri="{FF2B5EF4-FFF2-40B4-BE49-F238E27FC236}">
                <a16:creationId xmlns:a16="http://schemas.microsoft.com/office/drawing/2014/main" id="{83668AEE-AB26-4296-86E4-3B5BF878B06A}"/>
              </a:ext>
            </a:extLst>
          </p:cNvPr>
          <p:cNvSpPr txBox="1">
            <a:spLocks/>
          </p:cNvSpPr>
          <p:nvPr/>
        </p:nvSpPr>
        <p:spPr>
          <a:xfrm>
            <a:off x="1090938" y="3539577"/>
            <a:ext cx="5005062" cy="2006703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32931" indent="-132931" algn="l" defTabSz="531724" rtl="0" eaLnBrk="1" latinLnBrk="0" hangingPunct="1">
              <a:lnSpc>
                <a:spcPct val="90000"/>
              </a:lnSpc>
              <a:spcBef>
                <a:spcPts val="582"/>
              </a:spcBef>
              <a:buFont typeface="Arial" panose="020B0604020202020204" pitchFamily="34" charset="0"/>
              <a:buNone/>
              <a:defRPr sz="1200" kern="1200">
                <a:solidFill>
                  <a:srgbClr val="A9A79E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398793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3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6465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16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930516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6378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462240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28102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3964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5982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zaključki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sl-SI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sl-SI" sz="2400" dirty="0"/>
          </a:p>
          <a:p>
            <a:pPr marL="0" indent="0"/>
            <a:r>
              <a:rPr lang="sl-SI" sz="2400" b="1" dirty="0"/>
              <a:t>Matej GAJZER</a:t>
            </a:r>
          </a:p>
          <a:p>
            <a:pPr marL="0" indent="0"/>
            <a:r>
              <a:rPr lang="sl-SI" sz="2000" dirty="0"/>
              <a:t>direktor SRIP | direktor TECES</a:t>
            </a:r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992E0072-C71A-4979-ABBD-F553700D932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26523" y="6229926"/>
            <a:ext cx="5788602" cy="424732"/>
          </a:xfrm>
        </p:spPr>
        <p:txBody>
          <a:bodyPr/>
          <a:lstStyle/>
          <a:p>
            <a:endParaRPr lang="sl-SI"/>
          </a:p>
        </p:txBody>
      </p:sp>
      <p:sp>
        <p:nvSpPr>
          <p:cNvPr id="13" name="Označba mesta besedila 2">
            <a:extLst>
              <a:ext uri="{FF2B5EF4-FFF2-40B4-BE49-F238E27FC236}">
                <a16:creationId xmlns:a16="http://schemas.microsoft.com/office/drawing/2014/main" id="{4C28A901-DC7E-4E4B-8E2B-0983A4499440}"/>
              </a:ext>
            </a:extLst>
          </p:cNvPr>
          <p:cNvSpPr txBox="1">
            <a:spLocks/>
          </p:cNvSpPr>
          <p:nvPr/>
        </p:nvSpPr>
        <p:spPr>
          <a:xfrm>
            <a:off x="6962775" y="1657350"/>
            <a:ext cx="4229100" cy="478155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anchor="ctr" anchorCtr="0">
            <a:noAutofit/>
          </a:bodyPr>
          <a:lstStyle>
            <a:defPPr>
              <a:defRPr lang="sl-SI"/>
            </a:defPPr>
            <a:lvl1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  <a:defRPr sz="1600">
                <a:latin typeface="Bahnschrift" panose="020B0502040204020203" pitchFamily="34" charset="0"/>
              </a:defRPr>
            </a:lvl1pPr>
            <a:lvl2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  <a:defRPr sz="1400" b="1">
                <a:latin typeface="Bahnschrift" panose="020B0502040204020203" pitchFamily="34" charset="0"/>
              </a:defRPr>
            </a:lvl2pPr>
            <a:lvl3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  <a:defRPr sz="1200">
                <a:latin typeface="Bahnschrift" panose="020B0502040204020203" pitchFamily="34" charset="0"/>
              </a:defRPr>
            </a:lvl3pPr>
            <a:lvl4pPr marL="1266825" lvl="3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  <a:defRPr sz="1200">
                <a:latin typeface="Bahnschrift" panose="020B0502040204020203" pitchFamily="34" charset="0"/>
              </a:defRPr>
            </a:lvl4pPr>
          </a:lstStyle>
          <a:p>
            <a:pPr marL="0" indent="0" algn="ctr">
              <a:buNone/>
            </a:pPr>
            <a:r>
              <a:rPr lang="sl-SI" sz="23900" b="1" dirty="0">
                <a:solidFill>
                  <a:srgbClr val="A9A79E"/>
                </a:solidFill>
              </a:rPr>
              <a:t>?</a:t>
            </a:r>
          </a:p>
        </p:txBody>
      </p:sp>
      <p:pic>
        <p:nvPicPr>
          <p:cNvPr id="9" name="Slika 5">
            <a:extLst>
              <a:ext uri="{FF2B5EF4-FFF2-40B4-BE49-F238E27FC236}">
                <a16:creationId xmlns:a16="http://schemas.microsoft.com/office/drawing/2014/main" id="{177645E9-D42D-47F0-AD01-BEF06F1770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6" b="5676"/>
          <a:stretch/>
        </p:blipFill>
        <p:spPr>
          <a:xfrm>
            <a:off x="6835049" y="1898464"/>
            <a:ext cx="4601074" cy="2294305"/>
          </a:xfrm>
          <a:prstGeom prst="rect">
            <a:avLst/>
          </a:prstGeom>
          <a:ln>
            <a:noFill/>
          </a:ln>
        </p:spPr>
      </p:pic>
      <p:pic>
        <p:nvPicPr>
          <p:cNvPr id="10" name="Slika 3">
            <a:extLst>
              <a:ext uri="{FF2B5EF4-FFF2-40B4-BE49-F238E27FC236}">
                <a16:creationId xmlns:a16="http://schemas.microsoft.com/office/drawing/2014/main" id="{A03C3F99-B0FD-4692-A9EB-EF5DEE12CE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0" b="94"/>
          <a:stretch/>
        </p:blipFill>
        <p:spPr>
          <a:xfrm>
            <a:off x="6832716" y="4192769"/>
            <a:ext cx="4720998" cy="254017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56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značba mesta besedila 33">
            <a:extLst>
              <a:ext uri="{FF2B5EF4-FFF2-40B4-BE49-F238E27FC236}">
                <a16:creationId xmlns:a16="http://schemas.microsoft.com/office/drawing/2014/main" id="{01430724-6F6F-4DBE-A6D4-3A0F2C8ADD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9634" y="3817588"/>
            <a:ext cx="11512732" cy="1384995"/>
          </a:xfrm>
          <a:noFill/>
          <a:ln w="3175"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2400" dirty="0">
                <a:solidFill>
                  <a:schemeClr val="tx1"/>
                </a:solidFill>
              </a:rPr>
              <a:t>TECES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2000" b="0" dirty="0">
                <a:solidFill>
                  <a:schemeClr val="tx1"/>
                </a:solidFill>
              </a:rPr>
              <a:t>Pobreška cesta 20, 2000 Maribor, </a:t>
            </a:r>
            <a:r>
              <a:rPr lang="sl-SI" sz="2000" b="0" dirty="0" err="1">
                <a:solidFill>
                  <a:schemeClr val="tx1"/>
                </a:solidFill>
              </a:rPr>
              <a:t>Slovenia</a:t>
            </a:r>
            <a:endParaRPr lang="sl-SI" sz="2000" b="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sl-SI" sz="2000" b="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1800" b="1" dirty="0">
                <a:ln>
                  <a:solidFill>
                    <a:srgbClr val="F0B43C"/>
                  </a:solidFill>
                </a:ln>
                <a:solidFill>
                  <a:srgbClr val="F0B43C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📞</a:t>
            </a:r>
            <a:r>
              <a:rPr lang="sl-SI" sz="1800" b="1" dirty="0">
                <a:solidFill>
                  <a:srgbClr val="F0B43C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 </a:t>
            </a:r>
            <a:r>
              <a:rPr lang="de-DE" sz="2000" b="0" dirty="0">
                <a:solidFill>
                  <a:schemeClr val="tx1"/>
                </a:solidFill>
              </a:rPr>
              <a:t>+386 2 333 13 50 </a:t>
            </a:r>
            <a:r>
              <a:rPr lang="sl-SI" sz="2000" b="0" dirty="0"/>
              <a:t>.:. </a:t>
            </a:r>
            <a:r>
              <a:rPr lang="sl-SI" sz="1800" b="1" dirty="0">
                <a:ln>
                  <a:solidFill>
                    <a:srgbClr val="F0B43C"/>
                  </a:solidFill>
                </a:ln>
                <a:solidFill>
                  <a:srgbClr val="F0B43C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✉</a:t>
            </a:r>
            <a:r>
              <a:rPr lang="sl-SI" sz="1800" b="1" dirty="0">
                <a:solidFill>
                  <a:srgbClr val="F0B43C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 </a:t>
            </a:r>
            <a:r>
              <a:rPr lang="sl-SI" sz="2000" b="0" dirty="0">
                <a:solidFill>
                  <a:schemeClr val="tx1"/>
                </a:solidFill>
              </a:rPr>
              <a:t>SRIP-Smart-Buildings</a:t>
            </a:r>
            <a:r>
              <a:rPr lang="de-DE" sz="2000" b="0" dirty="0">
                <a:solidFill>
                  <a:schemeClr val="tx1"/>
                </a:solidFill>
              </a:rPr>
              <a:t>@teces.si</a:t>
            </a:r>
            <a:r>
              <a:rPr lang="sl-SI" sz="2000" b="0" dirty="0">
                <a:solidFill>
                  <a:schemeClr val="tx1"/>
                </a:solidFill>
              </a:rPr>
              <a:t> .:. </a:t>
            </a:r>
            <a:r>
              <a:rPr lang="sl-SI" sz="1800" b="1" dirty="0">
                <a:ln>
                  <a:solidFill>
                    <a:srgbClr val="F0B43C"/>
                  </a:solidFill>
                </a:ln>
                <a:solidFill>
                  <a:srgbClr val="F0B43C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🌎</a:t>
            </a:r>
            <a:r>
              <a:rPr lang="sl-SI" sz="2000" b="0" dirty="0">
                <a:solidFill>
                  <a:schemeClr val="tx1"/>
                </a:solidFill>
              </a:rPr>
              <a:t> SRIP-Smart-Buildings.si</a:t>
            </a:r>
            <a:endParaRPr lang="de-DE" sz="2000" b="0" dirty="0">
              <a:solidFill>
                <a:schemeClr val="tx1"/>
              </a:solidFill>
            </a:endParaRPr>
          </a:p>
        </p:txBody>
      </p:sp>
      <p:sp>
        <p:nvSpPr>
          <p:cNvPr id="35" name="Označba mesta besedila 34">
            <a:extLst>
              <a:ext uri="{FF2B5EF4-FFF2-40B4-BE49-F238E27FC236}">
                <a16:creationId xmlns:a16="http://schemas.microsoft.com/office/drawing/2014/main" id="{B3E55281-0A7B-470B-9412-B60AD2F4A2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2025" y="3305122"/>
            <a:ext cx="5181600" cy="461665"/>
          </a:xfrm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l-SI" sz="2400" b="1" dirty="0"/>
              <a:t>Dodatne informacije</a:t>
            </a:r>
            <a:endParaRPr lang="en-GB" sz="2400" b="1" dirty="0"/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23687224-D329-43C3-B602-AE2D41F5D4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76523" y="5550174"/>
            <a:ext cx="6848475" cy="477933"/>
          </a:xfrm>
        </p:spPr>
        <p:txBody>
          <a:bodyPr/>
          <a:lstStyle/>
          <a:p>
            <a:endParaRPr lang="en-GB" b="0" dirty="0"/>
          </a:p>
        </p:txBody>
      </p:sp>
      <p:pic>
        <p:nvPicPr>
          <p:cNvPr id="4" name="Slika 3" descr="Slika, ki vsebuje besede besedilo, steklenica&#10;&#10;Opis je samodejno ustvarjen">
            <a:extLst>
              <a:ext uri="{FF2B5EF4-FFF2-40B4-BE49-F238E27FC236}">
                <a16:creationId xmlns:a16="http://schemas.microsoft.com/office/drawing/2014/main" id="{9521F4A0-5D24-4627-84AB-F9E512450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3" y="6190110"/>
            <a:ext cx="2493532" cy="54000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7211DC63-1B85-4C26-BEC5-BCADAE48DB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3" t="15169" r="7902" b="21363"/>
          <a:stretch/>
        </p:blipFill>
        <p:spPr>
          <a:xfrm>
            <a:off x="7343776" y="6028107"/>
            <a:ext cx="1828802" cy="70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56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značba mesta besedila 14">
            <a:extLst>
              <a:ext uri="{FF2B5EF4-FFF2-40B4-BE49-F238E27FC236}">
                <a16:creationId xmlns:a16="http://schemas.microsoft.com/office/drawing/2014/main" id="{B64DACCB-64CA-4296-A189-128BFAC035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sl-S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48A226FC-7E7B-4BA3-9E48-4315C7F7F4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90938" y="2307333"/>
            <a:ext cx="5005062" cy="646331"/>
          </a:xfrm>
        </p:spPr>
        <p:txBody>
          <a:bodyPr wrap="square">
            <a:spAutoFit/>
          </a:bodyPr>
          <a:lstStyle/>
          <a:p>
            <a:r>
              <a:rPr lang="it-IT" sz="3600" dirty="0">
                <a:solidFill>
                  <a:srgbClr val="3F9347"/>
                </a:solidFill>
                <a:ea typeface="+mj-ea"/>
                <a:cs typeface="+mj-cs"/>
              </a:rPr>
              <a:t>PREDSTAVITEV SRIP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F082C718-11A0-4CD1-9374-0D724D8943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5"/>
          <a:stretch/>
        </p:blipFill>
        <p:spPr>
          <a:xfrm>
            <a:off x="6832715" y="266700"/>
            <a:ext cx="4603408" cy="6486394"/>
          </a:xfrm>
          <a:prstGeom prst="rect">
            <a:avLst/>
          </a:prstGeom>
          <a:ln w="3175">
            <a:solidFill>
              <a:srgbClr val="008000"/>
            </a:solidFill>
          </a:ln>
        </p:spPr>
      </p:pic>
      <p:sp>
        <p:nvSpPr>
          <p:cNvPr id="44" name="Označba mesta besedila 15">
            <a:extLst>
              <a:ext uri="{FF2B5EF4-FFF2-40B4-BE49-F238E27FC236}">
                <a16:creationId xmlns:a16="http://schemas.microsoft.com/office/drawing/2014/main" id="{83668AEE-AB26-4296-86E4-3B5BF878B06A}"/>
              </a:ext>
            </a:extLst>
          </p:cNvPr>
          <p:cNvSpPr txBox="1">
            <a:spLocks/>
          </p:cNvSpPr>
          <p:nvPr/>
        </p:nvSpPr>
        <p:spPr>
          <a:xfrm>
            <a:off x="1090938" y="3061591"/>
            <a:ext cx="5005062" cy="2825389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32931" indent="-132931" algn="l" defTabSz="531724" rtl="0" eaLnBrk="1" latinLnBrk="0" hangingPunct="1">
              <a:lnSpc>
                <a:spcPct val="90000"/>
              </a:lnSpc>
              <a:spcBef>
                <a:spcPts val="582"/>
              </a:spcBef>
              <a:buFont typeface="Arial" panose="020B0604020202020204" pitchFamily="34" charset="0"/>
              <a:buNone/>
              <a:defRPr sz="1200" kern="1200">
                <a:solidFill>
                  <a:srgbClr val="A9A79E"/>
                </a:solidFill>
                <a:latin typeface="Bahnschrift" panose="020B0502040204020203" pitchFamily="34" charset="0"/>
                <a:ea typeface="+mn-ea"/>
                <a:cs typeface="+mn-cs"/>
              </a:defRPr>
            </a:lvl1pPr>
            <a:lvl2pPr marL="398793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39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6465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16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930516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6378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None/>
              <a:defRPr sz="104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462240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28102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3964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59825" indent="-132931" algn="l" defTabSz="531724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kaj je SRIP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vizija in poslanstvo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sl-SI" sz="2400" dirty="0"/>
              <a:t>članstvo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sl-SI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sl-SI" sz="2400" dirty="0"/>
          </a:p>
          <a:p>
            <a:pPr marL="0" indent="0"/>
            <a:r>
              <a:rPr lang="sl-SI" sz="2400" b="1" dirty="0"/>
              <a:t>Matej GAJZER</a:t>
            </a:r>
          </a:p>
          <a:p>
            <a:pPr marL="0" indent="0"/>
            <a:r>
              <a:rPr lang="sl-SI" sz="2000" dirty="0"/>
              <a:t>direktor SRIP | direktor TECES</a:t>
            </a:r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992E0072-C71A-4979-ABBD-F553700D932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26523" y="6229926"/>
            <a:ext cx="5788602" cy="424732"/>
          </a:xfrm>
        </p:spPr>
        <p:txBody>
          <a:bodyPr/>
          <a:lstStyle/>
          <a:p>
            <a:endParaRPr lang="sl-SI"/>
          </a:p>
        </p:txBody>
      </p:sp>
      <p:sp>
        <p:nvSpPr>
          <p:cNvPr id="11" name="Označba mesta besedila 2">
            <a:extLst>
              <a:ext uri="{FF2B5EF4-FFF2-40B4-BE49-F238E27FC236}">
                <a16:creationId xmlns:a16="http://schemas.microsoft.com/office/drawing/2014/main" id="{7193B6B4-9EE3-40AB-A814-AA2AEEC88E43}"/>
              </a:ext>
            </a:extLst>
          </p:cNvPr>
          <p:cNvSpPr txBox="1">
            <a:spLocks/>
          </p:cNvSpPr>
          <p:nvPr/>
        </p:nvSpPr>
        <p:spPr>
          <a:xfrm>
            <a:off x="6962775" y="1657350"/>
            <a:ext cx="4229100" cy="478155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anchor="ctr" anchorCtr="0">
            <a:noAutofit/>
          </a:bodyPr>
          <a:lstStyle>
            <a:defPPr>
              <a:defRPr lang="sl-SI"/>
            </a:defPPr>
            <a:lvl1pPr marL="180975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  <a:defRPr sz="1600">
                <a:latin typeface="Bahnschrift" panose="020B0502040204020203" pitchFamily="34" charset="0"/>
              </a:defRPr>
            </a:lvl1pPr>
            <a:lvl2pPr marL="628650" lvl="1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Ø"/>
              <a:defRPr sz="1400" b="1">
                <a:latin typeface="Bahnschrift" panose="020B0502040204020203" pitchFamily="34" charset="0"/>
              </a:defRPr>
            </a:lvl2pPr>
            <a:lvl3pPr marL="809625" lvl="2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  <a:defRPr sz="1200">
                <a:latin typeface="Bahnschrift" panose="020B0502040204020203" pitchFamily="34" charset="0"/>
              </a:defRPr>
            </a:lvl3pPr>
            <a:lvl4pPr marL="1266825" lvl="3" indent="-180975">
              <a:spcBef>
                <a:spcPts val="300"/>
              </a:spcBef>
              <a:buClr>
                <a:srgbClr val="F0B43C"/>
              </a:buClr>
              <a:buFont typeface="Wingdings" panose="05000000000000000000" pitchFamily="2" charset="2"/>
              <a:buChar char="§"/>
              <a:defRPr sz="1200">
                <a:latin typeface="Bahnschrift" panose="020B0502040204020203" pitchFamily="34" charset="0"/>
              </a:defRPr>
            </a:lvl4pPr>
          </a:lstStyle>
          <a:p>
            <a:pPr marL="0" indent="0" algn="ctr">
              <a:buNone/>
            </a:pPr>
            <a:r>
              <a:rPr lang="sl-SI" sz="23900" b="1" dirty="0">
                <a:solidFill>
                  <a:srgbClr val="A9A79E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16793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BD25A77B-EF1C-46B5-83D0-9274AC2EDA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21767" y="94003"/>
            <a:ext cx="10341632" cy="478565"/>
          </a:xfrm>
        </p:spPr>
        <p:txBody>
          <a:bodyPr/>
          <a:lstStyle/>
          <a:p>
            <a:r>
              <a:rPr lang="pl-PL" sz="2600" dirty="0"/>
              <a:t>V ospredju je STAVBA </a:t>
            </a:r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DF82E344-7F32-48B2-BE07-4EAFD94BE95C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7</a:t>
            </a:fld>
            <a:endParaRPr lang="en-GB" spc="-1" dirty="0"/>
          </a:p>
        </p:txBody>
      </p:sp>
      <p:sp>
        <p:nvSpPr>
          <p:cNvPr id="19" name="Označba mesta slike 18">
            <a:extLst>
              <a:ext uri="{FF2B5EF4-FFF2-40B4-BE49-F238E27FC236}">
                <a16:creationId xmlns:a16="http://schemas.microsoft.com/office/drawing/2014/main" id="{B38DF75F-6DFB-4883-92C0-1998474E806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21" name="Slika 5">
            <a:extLst>
              <a:ext uri="{FF2B5EF4-FFF2-40B4-BE49-F238E27FC236}">
                <a16:creationId xmlns:a16="http://schemas.microsoft.com/office/drawing/2014/main" id="{018C9FD1-E9D7-4570-BBB2-FA96B5A74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6" b="5676"/>
          <a:stretch/>
        </p:blipFill>
        <p:spPr>
          <a:xfrm>
            <a:off x="9525" y="764266"/>
            <a:ext cx="12204000" cy="608546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5523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DF82E344-7F32-48B2-BE07-4EAFD94BE95C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US" spc="-1"/>
              <a:t>15. april 2021 | ONLINE | Prenova S4 in prioriteta pametne stavbe in dom z lesno verigo</a:t>
            </a:r>
            <a:endParaRPr lang="en-GB" spc="-1" dirty="0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F3BBC22-60C7-4804-851D-46BBD9539875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en-GB" spc="-1" smtClean="0"/>
              <a:pPr algn="r"/>
              <a:t>8</a:t>
            </a:fld>
            <a:endParaRPr lang="en-GB" spc="-1" dirty="0"/>
          </a:p>
        </p:txBody>
      </p:sp>
      <p:sp>
        <p:nvSpPr>
          <p:cNvPr id="4" name="Označba mesta slike 3">
            <a:extLst>
              <a:ext uri="{FF2B5EF4-FFF2-40B4-BE49-F238E27FC236}">
                <a16:creationId xmlns:a16="http://schemas.microsoft.com/office/drawing/2014/main" id="{20E3B20A-41F3-4210-AAAE-5B9C13EE51D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9" name="Slika 3">
            <a:extLst>
              <a:ext uri="{FF2B5EF4-FFF2-40B4-BE49-F238E27FC236}">
                <a16:creationId xmlns:a16="http://schemas.microsoft.com/office/drawing/2014/main" id="{9601C8D1-14FB-4201-A07A-A83F1ED44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b="5553"/>
          <a:stretch/>
        </p:blipFill>
        <p:spPr>
          <a:xfrm>
            <a:off x="0" y="764265"/>
            <a:ext cx="12204000" cy="6102349"/>
          </a:xfrm>
          <a:prstGeom prst="rect">
            <a:avLst/>
          </a:prstGeom>
          <a:ln>
            <a:noFill/>
          </a:ln>
        </p:spPr>
      </p:pic>
      <p:sp>
        <p:nvSpPr>
          <p:cNvPr id="11" name="Označba mesta besedila 6">
            <a:extLst>
              <a:ext uri="{FF2B5EF4-FFF2-40B4-BE49-F238E27FC236}">
                <a16:creationId xmlns:a16="http://schemas.microsoft.com/office/drawing/2014/main" id="{45EF4D11-1E30-4AC8-9834-79156F2746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64899" y="94003"/>
            <a:ext cx="10298500" cy="478565"/>
          </a:xfrm>
        </p:spPr>
        <p:txBody>
          <a:bodyPr/>
          <a:lstStyle/>
          <a:p>
            <a:r>
              <a:rPr lang="pl-PL" sz="2600" dirty="0"/>
              <a:t>V ospredju je STAVBA </a:t>
            </a:r>
          </a:p>
        </p:txBody>
      </p:sp>
    </p:spTree>
    <p:extLst>
      <p:ext uri="{BB962C8B-B14F-4D97-AF65-F5344CB8AC3E}">
        <p14:creationId xmlns:p14="http://schemas.microsoft.com/office/powerpoint/2010/main" val="2785371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sl-SI"/>
              <a:t>15. april 2021 | ONLINE | Prenova S4 in prioriteta pametne stavbe in dom z lesno verigo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63F92B-00B6-489F-8E10-E96E769FEC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3375" y="940037"/>
            <a:ext cx="11536733" cy="5792355"/>
          </a:xfrm>
        </p:spPr>
        <p:txBody>
          <a:bodyPr/>
          <a:lstStyle/>
          <a:p>
            <a:pPr marL="0" indent="0">
              <a:buNone/>
            </a:pPr>
            <a:r>
              <a:rPr lang="sl-SI" sz="2400" dirty="0"/>
              <a:t>SRIP PSiDL </a:t>
            </a:r>
            <a:r>
              <a:rPr lang="sl-SI" sz="2400" b="1" dirty="0"/>
              <a:t>združuje deležnike</a:t>
            </a:r>
            <a:r>
              <a:rPr lang="sl-SI" sz="2400" dirty="0"/>
              <a:t>, </a:t>
            </a:r>
          </a:p>
          <a:p>
            <a:pPr lvl="1"/>
            <a:r>
              <a:rPr lang="sl-SI" sz="2000" dirty="0"/>
              <a:t>ki </a:t>
            </a:r>
            <a:r>
              <a:rPr lang="sl-SI" sz="2000" b="1" dirty="0"/>
              <a:t>delujejo na širokem področju pametnih in trajnostnih stavb</a:t>
            </a:r>
            <a:r>
              <a:rPr lang="sl-SI" sz="2000" dirty="0"/>
              <a:t>, </a:t>
            </a:r>
          </a:p>
          <a:p>
            <a:pPr lvl="1"/>
            <a:r>
              <a:rPr lang="sl-SI" sz="2000" dirty="0"/>
              <a:t>ter zajemajo tako </a:t>
            </a:r>
            <a:r>
              <a:rPr lang="sl-SI" sz="2000" b="1" dirty="0"/>
              <a:t>gradbene proizvode</a:t>
            </a:r>
            <a:r>
              <a:rPr lang="sl-SI" sz="2000" dirty="0"/>
              <a:t>, </a:t>
            </a:r>
            <a:r>
              <a:rPr lang="sl-SI" sz="2000" b="1" dirty="0"/>
              <a:t>les in na lesu osnovane materiale</a:t>
            </a:r>
            <a:r>
              <a:rPr lang="sl-SI" sz="2000" dirty="0"/>
              <a:t>, </a:t>
            </a:r>
            <a:r>
              <a:rPr lang="sl-SI" sz="2000" b="1" dirty="0"/>
              <a:t>komponente, naprave </a:t>
            </a:r>
            <a:r>
              <a:rPr lang="sl-SI" sz="2000" dirty="0"/>
              <a:t>in </a:t>
            </a:r>
            <a:r>
              <a:rPr lang="sl-SI" sz="2000" b="1" dirty="0"/>
              <a:t>sisteme</a:t>
            </a:r>
            <a:r>
              <a:rPr lang="sl-SI" sz="2000" dirty="0"/>
              <a:t>, </a:t>
            </a:r>
          </a:p>
          <a:p>
            <a:pPr lvl="1"/>
            <a:r>
              <a:rPr lang="sl-SI" sz="2000" dirty="0"/>
              <a:t>tako za </a:t>
            </a:r>
            <a:r>
              <a:rPr lang="sl-SI" sz="2000" b="1" dirty="0"/>
              <a:t>vgradnjo v stavbo </a:t>
            </a:r>
            <a:r>
              <a:rPr lang="sl-SI" sz="2000" dirty="0"/>
              <a:t>kot </a:t>
            </a:r>
            <a:r>
              <a:rPr lang="sl-SI" sz="2000" b="1" dirty="0"/>
              <a:t>za opremo stavbe</a:t>
            </a:r>
            <a:r>
              <a:rPr lang="sl-SI" sz="2000" dirty="0"/>
              <a:t>, </a:t>
            </a:r>
          </a:p>
          <a:p>
            <a:pPr lvl="1"/>
            <a:r>
              <a:rPr lang="sl-SI" sz="2000" dirty="0"/>
              <a:t>in rešitve za pametno </a:t>
            </a:r>
            <a:r>
              <a:rPr lang="sl-SI" sz="2000" b="1" dirty="0"/>
              <a:t>upravljanje stavb </a:t>
            </a:r>
            <a:r>
              <a:rPr lang="sl-SI" sz="2000" dirty="0"/>
              <a:t>ter nanjo navezujočo </a:t>
            </a:r>
            <a:r>
              <a:rPr lang="sl-SI" sz="2000" b="1" dirty="0"/>
              <a:t>napredno infrastrukturo pametnih sosesk</a:t>
            </a:r>
            <a:r>
              <a:rPr lang="sl-SI" sz="2000" dirty="0"/>
              <a:t>.</a:t>
            </a:r>
          </a:p>
          <a:p>
            <a:pPr lvl="1"/>
            <a:endParaRPr lang="sl-SI" sz="2400" dirty="0"/>
          </a:p>
          <a:p>
            <a:pPr marL="0" indent="0">
              <a:buNone/>
            </a:pPr>
            <a:r>
              <a:rPr lang="sl-SI" sz="2400" b="1" dirty="0"/>
              <a:t>SRIP, ki vključuje deležnike celotne verige vrednosti </a:t>
            </a:r>
            <a:r>
              <a:rPr lang="sl-SI" sz="2400" dirty="0"/>
              <a:t>(dobavne verige) v Sloveniji!</a:t>
            </a:r>
          </a:p>
          <a:p>
            <a:pPr lvl="1"/>
            <a:r>
              <a:rPr lang="sl-SI" sz="2000" dirty="0"/>
              <a:t>od ponudnikov posameznih materialov in komponent do ponudnikov sistemov, končnih izdelkov in integriranih rešitev (stavb).</a:t>
            </a:r>
          </a:p>
          <a:p>
            <a:pPr lvl="1"/>
            <a:endParaRPr lang="sl-SI" sz="2000" dirty="0"/>
          </a:p>
          <a:p>
            <a:pPr marL="0" indent="0">
              <a:buNone/>
            </a:pPr>
            <a:r>
              <a:rPr lang="sl-SI" sz="2400" b="1" dirty="0"/>
              <a:t>Primarni cilj</a:t>
            </a:r>
          </a:p>
          <a:p>
            <a:pPr lvl="1"/>
            <a:r>
              <a:rPr lang="sl-SI" sz="2000" dirty="0"/>
              <a:t>v Sloveniji </a:t>
            </a:r>
            <a:r>
              <a:rPr lang="sl-SI" sz="2000" b="1" dirty="0"/>
              <a:t>vzpostaviti odprto</a:t>
            </a:r>
            <a:r>
              <a:rPr lang="sl-SI" sz="2000" dirty="0"/>
              <a:t>, </a:t>
            </a:r>
            <a:r>
              <a:rPr lang="sl-SI" sz="2000" b="1" dirty="0"/>
              <a:t>operativno</a:t>
            </a:r>
            <a:r>
              <a:rPr lang="sl-SI" sz="2000" dirty="0"/>
              <a:t> in </a:t>
            </a:r>
            <a:r>
              <a:rPr lang="sl-SI" sz="2000" b="1" dirty="0"/>
              <a:t>hitro prilagodljivo podporno okolje</a:t>
            </a:r>
            <a:r>
              <a:rPr lang="sl-SI" sz="2000" dirty="0"/>
              <a:t>, ki bo s povezovanjem in ustvarjanjem sinergij med različnimi deležniki spodbujalo podjetja k </a:t>
            </a:r>
            <a:r>
              <a:rPr lang="sl-SI" sz="2000" b="1" dirty="0"/>
              <a:t>visoki produktivnosti </a:t>
            </a:r>
            <a:r>
              <a:rPr lang="sl-SI" sz="2000" dirty="0"/>
              <a:t>in </a:t>
            </a:r>
            <a:r>
              <a:rPr lang="sl-SI" sz="2000" b="1" dirty="0"/>
              <a:t>uspešnem trženju konkurenčnih izdelkov </a:t>
            </a:r>
            <a:r>
              <a:rPr lang="sl-SI" sz="2000" dirty="0"/>
              <a:t>in </a:t>
            </a:r>
            <a:r>
              <a:rPr lang="sl-SI" sz="2000" b="1" dirty="0"/>
              <a:t>rešitev</a:t>
            </a:r>
            <a:r>
              <a:rPr lang="sl-SI" sz="2000" dirty="0"/>
              <a:t> s področja pametnih stavb na </a:t>
            </a:r>
            <a:r>
              <a:rPr lang="sl-SI" sz="2000" b="1" dirty="0"/>
              <a:t>evropskem</a:t>
            </a:r>
            <a:r>
              <a:rPr lang="sl-SI" sz="2000" dirty="0"/>
              <a:t> in </a:t>
            </a:r>
            <a:r>
              <a:rPr lang="sl-SI" sz="2000" b="1" dirty="0"/>
              <a:t>globalnem trgu</a:t>
            </a:r>
            <a:r>
              <a:rPr lang="sl-SI" sz="2000" dirty="0"/>
              <a:t>.</a:t>
            </a:r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E503C909-49C2-4B97-A511-645E5764A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12686" y="94003"/>
            <a:ext cx="10145939" cy="478565"/>
          </a:xfrm>
        </p:spPr>
        <p:txBody>
          <a:bodyPr/>
          <a:lstStyle/>
          <a:p>
            <a:r>
              <a:rPr lang="sl-SI" dirty="0"/>
              <a:t>Ključni deležniki | cilj SRIP</a:t>
            </a:r>
          </a:p>
          <a:p>
            <a:endParaRPr lang="sl-SI" dirty="0"/>
          </a:p>
        </p:txBody>
      </p:sp>
      <p:sp>
        <p:nvSpPr>
          <p:cNvPr id="8" name="Označba mesta številke diapozitiva 7">
            <a:extLst>
              <a:ext uri="{FF2B5EF4-FFF2-40B4-BE49-F238E27FC236}">
                <a16:creationId xmlns:a16="http://schemas.microsoft.com/office/drawing/2014/main" id="{D599EAEC-0204-436D-ACD3-90A6D9616D8F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pPr algn="r"/>
            <a:fld id="{454DD715-2E5E-4D69-A8FF-7C528D40B046}" type="slidenum">
              <a:rPr lang="sl-SI" spc="-1" noProof="0" smtClean="0"/>
              <a:pPr algn="r"/>
              <a:t>9</a:t>
            </a:fld>
            <a:endParaRPr lang="sl-SI" spc="-1" noProof="0"/>
          </a:p>
        </p:txBody>
      </p:sp>
    </p:spTree>
    <p:extLst>
      <p:ext uri="{BB962C8B-B14F-4D97-AF65-F5344CB8AC3E}">
        <p14:creationId xmlns:p14="http://schemas.microsoft.com/office/powerpoint/2010/main" val="188349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SiEnE predlog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EnE_presentation_d01_20200924_MaGa.pptx" id="{195F119C-9AD8-47E9-BAE8-C7F74E51E33F}" vid="{7F491D6E-3ADC-483D-AF90-B55D90D81F33}"/>
    </a:ext>
  </a:extLst>
</a:theme>
</file>

<file path=ppt/theme/theme2.xml><?xml version="1.0" encoding="utf-8"?>
<a:theme xmlns:a="http://schemas.openxmlformats.org/drawingml/2006/main" name="Načrt po meri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square">
        <a:spAutoFit/>
      </a:bodyPr>
      <a:lstStyle>
        <a:defPPr algn="l">
          <a:lnSpc>
            <a:spcPct val="100000"/>
          </a:lnSpc>
          <a:spcBef>
            <a:spcPts val="0"/>
          </a:spcBef>
          <a:defRPr sz="1600" dirty="0" smtClean="0">
            <a:solidFill>
              <a:srgbClr val="DAE3F3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Načrt po meri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Načrt po meri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34312</TotalTime>
  <Words>3155</Words>
  <Application>Microsoft Office PowerPoint</Application>
  <PresentationFormat>Širokozaslonsko</PresentationFormat>
  <Paragraphs>475</Paragraphs>
  <Slides>51</Slides>
  <Notes>0</Notes>
  <HiddenSlides>7</HiddenSlides>
  <MMClips>0</MMClips>
  <ScaleCrop>false</ScaleCrop>
  <HeadingPairs>
    <vt:vector size="6" baseType="variant">
      <vt:variant>
        <vt:lpstr>Uporabljene pisave</vt:lpstr>
      </vt:variant>
      <vt:variant>
        <vt:i4>8</vt:i4>
      </vt:variant>
      <vt:variant>
        <vt:lpstr>Tema</vt:lpstr>
      </vt:variant>
      <vt:variant>
        <vt:i4>4</vt:i4>
      </vt:variant>
      <vt:variant>
        <vt:lpstr>Naslovi diapozitivov</vt:lpstr>
      </vt:variant>
      <vt:variant>
        <vt:i4>51</vt:i4>
      </vt:variant>
    </vt:vector>
  </HeadingPairs>
  <TitlesOfParts>
    <vt:vector size="63" baseType="lpstr">
      <vt:lpstr>Arial</vt:lpstr>
      <vt:lpstr>Bahnschrift</vt:lpstr>
      <vt:lpstr>Calibri</vt:lpstr>
      <vt:lpstr>Calibri Light</vt:lpstr>
      <vt:lpstr>Courier New</vt:lpstr>
      <vt:lpstr>Segoe UI Emoji</vt:lpstr>
      <vt:lpstr>Times New Roman</vt:lpstr>
      <vt:lpstr>Wingdings</vt:lpstr>
      <vt:lpstr>SiEnE predloga</vt:lpstr>
      <vt:lpstr>Načrt po meri</vt:lpstr>
      <vt:lpstr>2_Načrt po meri</vt:lpstr>
      <vt:lpstr>3_Načrt po meri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</vt:vector>
  </TitlesOfParts>
  <Company>TECES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TECES, Slovenian Innovation Cluster (green technologies and energy efficient solutions)</dc:title>
  <dc:subject/>
  <dc:creator>Matej Gajzer</dc:creator>
  <dc:description/>
  <cp:lastModifiedBy>Matej Gajzer -  TECES</cp:lastModifiedBy>
  <cp:revision>1069</cp:revision>
  <cp:lastPrinted>2020-10-06T12:26:53Z</cp:lastPrinted>
  <dcterms:created xsi:type="dcterms:W3CDTF">2020-09-21T08:50:30Z</dcterms:created>
  <dcterms:modified xsi:type="dcterms:W3CDTF">2021-04-15T10:19:22Z</dcterms:modified>
  <dc:language>sl-SI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mpany">
    <vt:lpwstr>TECES, Slovenian Energy Cluster</vt:lpwstr>
  </property>
  <property fmtid="{D5CDD505-2E9C-101B-9397-08002B2CF9AE}" pid="3" name="Lastnik">
    <vt:lpwstr>Matej Gajzer, TECES</vt:lpwstr>
  </property>
  <property fmtid="{D5CDD505-2E9C-101B-9397-08002B2CF9AE}" pid="4" name="PresentationFormat">
    <vt:lpwstr>Širokozaslonsko</vt:lpwstr>
  </property>
  <property fmtid="{D5CDD505-2E9C-101B-9397-08002B2CF9AE}" pid="5" name="Projekt">
    <vt:lpwstr>Slovenian Energy and Environment Partnership in Defence</vt:lpwstr>
  </property>
  <property fmtid="{D5CDD505-2E9C-101B-9397-08002B2CF9AE}" pid="6" name="Slides">
    <vt:i4>25</vt:i4>
  </property>
  <property fmtid="{D5CDD505-2E9C-101B-9397-08002B2CF9AE}" pid="7" name="Test" linkTarget="povezava 1">
    <vt:lpwstr>???_x000d__x000d_</vt:lpwstr>
  </property>
</Properties>
</file>